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89" r:id="rId2"/>
    <p:sldId id="266" r:id="rId3"/>
    <p:sldId id="308" r:id="rId4"/>
    <p:sldId id="302" r:id="rId5"/>
    <p:sldId id="267" r:id="rId6"/>
    <p:sldId id="291" r:id="rId7"/>
    <p:sldId id="292" r:id="rId8"/>
    <p:sldId id="296" r:id="rId9"/>
    <p:sldId id="299" r:id="rId10"/>
    <p:sldId id="269" r:id="rId11"/>
    <p:sldId id="271" r:id="rId12"/>
    <p:sldId id="306" r:id="rId13"/>
    <p:sldId id="303" r:id="rId14"/>
    <p:sldId id="305" r:id="rId15"/>
    <p:sldId id="309" r:id="rId16"/>
    <p:sldId id="307" r:id="rId17"/>
    <p:sldId id="261" r:id="rId18"/>
    <p:sldId id="301" r:id="rId19"/>
    <p:sldId id="258" r:id="rId20"/>
    <p:sldId id="281" r:id="rId21"/>
  </p:sldIdLst>
  <p:sldSz cx="6858000" cy="9144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21" autoAdjust="0"/>
    <p:restoredTop sz="94662" autoAdjust="0"/>
  </p:normalViewPr>
  <p:slideViewPr>
    <p:cSldViewPr>
      <p:cViewPr>
        <p:scale>
          <a:sx n="80" d="100"/>
          <a:sy n="80" d="100"/>
        </p:scale>
        <p:origin x="1290" y="-1380"/>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D403ADA8-5B28-4F79-9699-706D4500EBC6}" type="datetimeFigureOut">
              <a:rPr lang="en-US" smtClean="0"/>
              <a:t>8/19/2025</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7F27DE83-9CCA-4166-B344-75C081B688ED}" type="slidenum">
              <a:rPr lang="en-US" smtClean="0"/>
              <a:t>‹#›</a:t>
            </a:fld>
            <a:endParaRPr lang="en-US"/>
          </a:p>
        </p:txBody>
      </p:sp>
    </p:spTree>
    <p:extLst>
      <p:ext uri="{BB962C8B-B14F-4D97-AF65-F5344CB8AC3E}">
        <p14:creationId xmlns:p14="http://schemas.microsoft.com/office/powerpoint/2010/main" val="962457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7D987D75-3CC8-4E91-8399-71136E8ABAC5}" type="datetimeFigureOut">
              <a:rPr lang="en-US" smtClean="0"/>
              <a:pPr/>
              <a:t>8/19/2025</a:t>
            </a:fld>
            <a:endParaRPr lang="en-US"/>
          </a:p>
        </p:txBody>
      </p:sp>
      <p:sp>
        <p:nvSpPr>
          <p:cNvPr id="4" name="Slide Image Placeholder 3"/>
          <p:cNvSpPr>
            <a:spLocks noGrp="1" noRot="1" noChangeAspect="1"/>
          </p:cNvSpPr>
          <p:nvPr>
            <p:ph type="sldImg" idx="2"/>
          </p:nvPr>
        </p:nvSpPr>
        <p:spPr>
          <a:xfrm>
            <a:off x="2198688" y="696913"/>
            <a:ext cx="2613025" cy="348615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453C0C36-8AF1-42F1-B001-01BC27ECEBC9}" type="slidenum">
              <a:rPr lang="en-US" smtClean="0"/>
              <a:pPr/>
              <a:t>‹#›</a:t>
            </a:fld>
            <a:endParaRPr lang="en-US"/>
          </a:p>
        </p:txBody>
      </p:sp>
    </p:spTree>
    <p:extLst>
      <p:ext uri="{BB962C8B-B14F-4D97-AF65-F5344CB8AC3E}">
        <p14:creationId xmlns:p14="http://schemas.microsoft.com/office/powerpoint/2010/main" val="1278661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397E18-FBC4-496C-A5F9-80A1189AD945}"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2510150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97E18-FBC4-496C-A5F9-80A1189AD945}"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113656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97E18-FBC4-496C-A5F9-80A1189AD945}"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353481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97E18-FBC4-496C-A5F9-80A1189AD945}"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264275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397E18-FBC4-496C-A5F9-80A1189AD945}"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3879131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397E18-FBC4-496C-A5F9-80A1189AD945}" type="datetimeFigureOut">
              <a:rPr lang="en-US" smtClean="0"/>
              <a:pPr/>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1742098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397E18-FBC4-496C-A5F9-80A1189AD945}" type="datetimeFigureOut">
              <a:rPr lang="en-US" smtClean="0"/>
              <a:pPr/>
              <a:t>8/19/2025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513110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397E18-FBC4-496C-A5F9-80A1189AD945}" type="datetimeFigureOut">
              <a:rPr lang="en-US" smtClean="0"/>
              <a:pPr/>
              <a:t>8/19/2025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74712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97E18-FBC4-496C-A5F9-80A1189AD945}" type="datetimeFigureOut">
              <a:rPr lang="en-US" smtClean="0"/>
              <a:pPr/>
              <a:t>8/19/2025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2406259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97E18-FBC4-496C-A5F9-80A1189AD945}" type="datetimeFigureOut">
              <a:rPr lang="en-US" smtClean="0"/>
              <a:pPr/>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329240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97E18-FBC4-496C-A5F9-80A1189AD945}" type="datetimeFigureOut">
              <a:rPr lang="en-US" smtClean="0"/>
              <a:pPr/>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1126297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E3397E18-FBC4-496C-A5F9-80A1189AD945}" type="datetimeFigureOut">
              <a:rPr lang="en-US" smtClean="0"/>
              <a:pPr/>
              <a:t>8/19/2025</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F5F58273-96C9-4E66-BB64-C713116C84B7}" type="slidenum">
              <a:rPr lang="en-US" smtClean="0"/>
              <a:pPr/>
              <a:t>‹#›</a:t>
            </a:fld>
            <a:endParaRPr lang="en-US"/>
          </a:p>
        </p:txBody>
      </p:sp>
    </p:spTree>
    <p:extLst>
      <p:ext uri="{BB962C8B-B14F-4D97-AF65-F5344CB8AC3E}">
        <p14:creationId xmlns:p14="http://schemas.microsoft.com/office/powerpoint/2010/main" val="2893901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82.jpeg"/><Relationship Id="rId4" Type="http://schemas.openxmlformats.org/officeDocument/2006/relationships/image" Target="../media/image8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6800" y="1600200"/>
            <a:ext cx="1904999" cy="681499"/>
          </a:xfrm>
          <a:prstGeom prst="rect">
            <a:avLst/>
          </a:prstGeom>
          <a:solidFill>
            <a:srgbClr val="102540"/>
          </a:solidFill>
        </p:spPr>
        <p:txBody>
          <a:bodyPr wrap="square" lIns="95788" tIns="47894" rIns="95788" bIns="47894" rtlCol="0">
            <a:spAutoFit/>
          </a:bodyPr>
          <a:lstStyle/>
          <a:p>
            <a:r>
              <a:rPr lang="en-US" sz="1600" dirty="0">
                <a:solidFill>
                  <a:schemeClr val="bg1"/>
                </a:solidFill>
                <a:latin typeface="Times New Roman" pitchFamily="18" charset="0"/>
                <a:cs typeface="Times New Roman" pitchFamily="18" charset="0"/>
              </a:rPr>
              <a:t>NEWSLETTER</a:t>
            </a:r>
          </a:p>
          <a:p>
            <a:r>
              <a:rPr lang="en-US" sz="1200" dirty="0">
                <a:solidFill>
                  <a:schemeClr val="bg1"/>
                </a:solidFill>
                <a:latin typeface="Times New Roman" pitchFamily="18" charset="0"/>
                <a:cs typeface="Times New Roman" pitchFamily="18" charset="0"/>
              </a:rPr>
              <a:t>JUL-2024-DEC-2024</a:t>
            </a:r>
          </a:p>
          <a:p>
            <a:r>
              <a:rPr lang="en-US" sz="1000" dirty="0">
                <a:solidFill>
                  <a:schemeClr val="bg1"/>
                </a:solidFill>
                <a:latin typeface="Times New Roman" pitchFamily="18" charset="0"/>
                <a:cs typeface="Times New Roman" pitchFamily="18" charset="0"/>
              </a:rPr>
              <a:t>VOL 06 </a:t>
            </a:r>
          </a:p>
        </p:txBody>
      </p:sp>
      <p:pic>
        <p:nvPicPr>
          <p:cNvPr id="5" name="Picture 2" descr="C:\Users\Dell 7010\Pictures\aussie-4.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601" y="146734"/>
            <a:ext cx="1339200" cy="135345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480102" y="152400"/>
            <a:ext cx="53778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500808" y="1447800"/>
            <a:ext cx="5357192" cy="905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0" y="553615"/>
            <a:ext cx="5280992" cy="527611"/>
          </a:xfrm>
          <a:prstGeom prst="rect">
            <a:avLst/>
          </a:prstGeom>
          <a:solidFill>
            <a:srgbClr val="102540"/>
          </a:solidFill>
        </p:spPr>
        <p:txBody>
          <a:bodyPr wrap="square" lIns="95788" tIns="47894" rIns="95788" bIns="47894" rtlCol="0" anchor="ctr">
            <a:spAutoFit/>
          </a:bodyPr>
          <a:lstStyle/>
          <a:p>
            <a:r>
              <a:rPr lang="en-US" sz="2800" dirty="0">
                <a:solidFill>
                  <a:schemeClr val="bg1"/>
                </a:solidFill>
                <a:latin typeface="Times New Roman" pitchFamily="18" charset="0"/>
                <a:cs typeface="Times New Roman" pitchFamily="18" charset="0"/>
              </a:rPr>
              <a:t>NATIONAL POLICE ACADEMY</a:t>
            </a:r>
          </a:p>
        </p:txBody>
      </p:sp>
      <p:sp>
        <p:nvSpPr>
          <p:cNvPr id="11" name="Rectangle 10"/>
          <p:cNvSpPr/>
          <p:nvPr/>
        </p:nvSpPr>
        <p:spPr>
          <a:xfrm>
            <a:off x="108601" y="8839200"/>
            <a:ext cx="6713305"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5788" tIns="47894" rIns="95788" bIns="47894" spcCol="0" rtlCol="0" anchor="ctr"/>
          <a:lstStyle/>
          <a:p>
            <a:pPr algn="r"/>
            <a:r>
              <a:rPr lang="en-US" sz="900" dirty="0">
                <a:latin typeface="Times New Roman" pitchFamily="18" charset="0"/>
                <a:cs typeface="Times New Roman" pitchFamily="18" charset="0"/>
              </a:rPr>
              <a:t>1</a:t>
            </a:r>
          </a:p>
        </p:txBody>
      </p:sp>
      <p:sp>
        <p:nvSpPr>
          <p:cNvPr id="12" name="Rectangle 11"/>
          <p:cNvSpPr/>
          <p:nvPr/>
        </p:nvSpPr>
        <p:spPr>
          <a:xfrm>
            <a:off x="4876800" y="2385495"/>
            <a:ext cx="1938015" cy="6210062"/>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5788" tIns="47894" rIns="95788" bIns="47894" spcCol="0" rtlCol="0" anchor="t"/>
          <a:lstStyle/>
          <a:p>
            <a:pPr lvl="0" algn="ctr"/>
            <a:endParaRPr lang="en-US" u="sng" dirty="0">
              <a:solidFill>
                <a:prstClr val="white"/>
              </a:solidFill>
              <a:latin typeface="Times New Roman" pitchFamily="18" charset="0"/>
              <a:cs typeface="Times New Roman" pitchFamily="18" charset="0"/>
            </a:endParaRPr>
          </a:p>
          <a:p>
            <a:pPr lvl="0" algn="ctr"/>
            <a:endParaRPr lang="en-US" u="sng" dirty="0">
              <a:solidFill>
                <a:prstClr val="white"/>
              </a:solidFill>
              <a:latin typeface="Times New Roman" pitchFamily="18" charset="0"/>
              <a:cs typeface="Times New Roman" pitchFamily="18" charset="0"/>
            </a:endParaRPr>
          </a:p>
          <a:p>
            <a:pPr lvl="0" algn="ctr"/>
            <a:r>
              <a:rPr lang="en-US" sz="1600" u="sng" dirty="0">
                <a:solidFill>
                  <a:prstClr val="white"/>
                </a:solidFill>
                <a:latin typeface="Times New Roman" pitchFamily="18" charset="0"/>
                <a:cs typeface="Times New Roman" pitchFamily="18" charset="0"/>
              </a:rPr>
              <a:t>CONTENTS</a:t>
            </a:r>
          </a:p>
          <a:p>
            <a:pPr lvl="0" algn="ctr"/>
            <a:endParaRPr lang="en-US" sz="700" dirty="0">
              <a:solidFill>
                <a:prstClr val="white"/>
              </a:solidFill>
              <a:latin typeface="Times New Roman" pitchFamily="18" charset="0"/>
              <a:cs typeface="Times New Roman" pitchFamily="18" charset="0"/>
            </a:endParaRPr>
          </a:p>
          <a:p>
            <a:pPr lvl="0" algn="ctr">
              <a:lnSpc>
                <a:spcPct val="150000"/>
              </a:lnSpc>
            </a:pPr>
            <a:r>
              <a:rPr lang="en-US" sz="1000" dirty="0">
                <a:solidFill>
                  <a:prstClr val="white"/>
                </a:solidFill>
                <a:latin typeface="Times New Roman" pitchFamily="18" charset="0"/>
                <a:cs typeface="Times New Roman" pitchFamily="18" charset="0"/>
              </a:rPr>
              <a:t>UNPOL Day 1</a:t>
            </a:r>
          </a:p>
          <a:p>
            <a:pPr lvl="0" algn="ctr">
              <a:lnSpc>
                <a:spcPct val="150000"/>
              </a:lnSpc>
            </a:pPr>
            <a:r>
              <a:rPr lang="en-US" sz="1000" dirty="0">
                <a:solidFill>
                  <a:prstClr val="white"/>
                </a:solidFill>
                <a:latin typeface="Times New Roman" pitchFamily="18" charset="0"/>
                <a:cs typeface="Times New Roman" pitchFamily="18" charset="0"/>
              </a:rPr>
              <a:t>40</a:t>
            </a:r>
            <a:r>
              <a:rPr lang="en-US" sz="1000" baseline="30000" dirty="0">
                <a:solidFill>
                  <a:prstClr val="white"/>
                </a:solidFill>
                <a:latin typeface="Times New Roman" pitchFamily="18" charset="0"/>
                <a:cs typeface="Times New Roman" pitchFamily="18" charset="0"/>
              </a:rPr>
              <a:t>th</a:t>
            </a:r>
            <a:r>
              <a:rPr lang="en-US" sz="1000" dirty="0">
                <a:solidFill>
                  <a:prstClr val="white"/>
                </a:solidFill>
                <a:latin typeface="Times New Roman" pitchFamily="18" charset="0"/>
                <a:cs typeface="Times New Roman" pitchFamily="18" charset="0"/>
              </a:rPr>
              <a:t> MCMC </a:t>
            </a:r>
            <a:r>
              <a:rPr lang="en-US" sz="1000" dirty="0" smtClean="0">
                <a:solidFill>
                  <a:prstClr val="white"/>
                </a:solidFill>
                <a:latin typeface="Times New Roman" pitchFamily="18" charset="0"/>
                <a:cs typeface="Times New Roman" pitchFamily="18" charset="0"/>
              </a:rPr>
              <a:t>2</a:t>
            </a:r>
          </a:p>
          <a:p>
            <a:pPr lvl="0" algn="ctr">
              <a:lnSpc>
                <a:spcPct val="150000"/>
              </a:lnSpc>
            </a:pPr>
            <a:r>
              <a:rPr lang="en-US" sz="1000" dirty="0" smtClean="0">
                <a:solidFill>
                  <a:prstClr val="white"/>
                </a:solidFill>
                <a:latin typeface="Times New Roman" pitchFamily="18" charset="0"/>
                <a:cs typeface="Times New Roman" pitchFamily="18" charset="0"/>
              </a:rPr>
              <a:t>Class Sessions 3</a:t>
            </a:r>
            <a:endParaRPr lang="en-US" sz="1000" dirty="0">
              <a:solidFill>
                <a:prstClr val="white"/>
              </a:solidFill>
              <a:latin typeface="Times New Roman" pitchFamily="18" charset="0"/>
              <a:cs typeface="Times New Roman" pitchFamily="18" charset="0"/>
            </a:endParaRPr>
          </a:p>
          <a:p>
            <a:pPr lvl="0" algn="ctr">
              <a:lnSpc>
                <a:spcPct val="150000"/>
              </a:lnSpc>
            </a:pPr>
            <a:r>
              <a:rPr lang="en-US" sz="1000" dirty="0">
                <a:solidFill>
                  <a:prstClr val="white"/>
                </a:solidFill>
                <a:latin typeface="Times New Roman" pitchFamily="18" charset="0"/>
                <a:cs typeface="Times New Roman" pitchFamily="18" charset="0"/>
              </a:rPr>
              <a:t>26</a:t>
            </a:r>
            <a:r>
              <a:rPr lang="en-US" sz="1000" baseline="30000" dirty="0">
                <a:solidFill>
                  <a:prstClr val="white"/>
                </a:solidFill>
                <a:latin typeface="Times New Roman" pitchFamily="18" charset="0"/>
                <a:cs typeface="Times New Roman" pitchFamily="18" charset="0"/>
              </a:rPr>
              <a:t>th</a:t>
            </a:r>
            <a:r>
              <a:rPr lang="en-US" sz="1000" dirty="0">
                <a:solidFill>
                  <a:prstClr val="white"/>
                </a:solidFill>
                <a:latin typeface="Times New Roman" pitchFamily="18" charset="0"/>
                <a:cs typeface="Times New Roman" pitchFamily="18" charset="0"/>
              </a:rPr>
              <a:t> ICC POP </a:t>
            </a:r>
            <a:r>
              <a:rPr lang="en-US" sz="1000" dirty="0" smtClean="0">
                <a:solidFill>
                  <a:prstClr val="white"/>
                </a:solidFill>
                <a:latin typeface="Times New Roman" pitchFamily="18" charset="0"/>
                <a:cs typeface="Times New Roman" pitchFamily="18" charset="0"/>
              </a:rPr>
              <a:t>4</a:t>
            </a:r>
            <a:endParaRPr lang="en-US" sz="1000" dirty="0">
              <a:solidFill>
                <a:prstClr val="white"/>
              </a:solidFill>
              <a:latin typeface="Times New Roman" pitchFamily="18" charset="0"/>
              <a:cs typeface="Times New Roman" pitchFamily="18" charset="0"/>
            </a:endParaRPr>
          </a:p>
          <a:p>
            <a:pPr lvl="0" algn="ctr">
              <a:lnSpc>
                <a:spcPct val="150000"/>
              </a:lnSpc>
            </a:pPr>
            <a:r>
              <a:rPr lang="en-US" sz="1000" dirty="0">
                <a:solidFill>
                  <a:prstClr val="white"/>
                </a:solidFill>
                <a:latin typeface="Times New Roman" pitchFamily="18" charset="0"/>
                <a:cs typeface="Times New Roman" pitchFamily="18" charset="0"/>
              </a:rPr>
              <a:t>Graduation </a:t>
            </a:r>
            <a:r>
              <a:rPr lang="en-US" sz="1000" dirty="0" smtClean="0">
                <a:solidFill>
                  <a:prstClr val="white"/>
                </a:solidFill>
                <a:latin typeface="Times New Roman" pitchFamily="18" charset="0"/>
                <a:cs typeface="Times New Roman" pitchFamily="18" charset="0"/>
              </a:rPr>
              <a:t>5</a:t>
            </a:r>
            <a:endParaRPr lang="en-US" sz="1000" dirty="0">
              <a:solidFill>
                <a:prstClr val="white"/>
              </a:solidFill>
              <a:latin typeface="Times New Roman" pitchFamily="18" charset="0"/>
              <a:cs typeface="Times New Roman" pitchFamily="18" charset="0"/>
            </a:endParaRPr>
          </a:p>
          <a:p>
            <a:pPr algn="ctr">
              <a:lnSpc>
                <a:spcPct val="150000"/>
              </a:lnSpc>
            </a:pPr>
            <a:r>
              <a:rPr lang="en-US" sz="1000" dirty="0">
                <a:solidFill>
                  <a:prstClr val="white"/>
                </a:solidFill>
                <a:latin typeface="Times New Roman" pitchFamily="18" charset="0"/>
                <a:cs typeface="Times New Roman" pitchFamily="18" charset="0"/>
              </a:rPr>
              <a:t>Physical Activities </a:t>
            </a:r>
            <a:r>
              <a:rPr lang="en-US" sz="1000" dirty="0" smtClean="0">
                <a:solidFill>
                  <a:prstClr val="white"/>
                </a:solidFill>
                <a:latin typeface="Times New Roman" pitchFamily="18" charset="0"/>
                <a:cs typeface="Times New Roman" pitchFamily="18" charset="0"/>
              </a:rPr>
              <a:t>6</a:t>
            </a:r>
            <a:endParaRPr lang="en-US" sz="1000" dirty="0">
              <a:solidFill>
                <a:prstClr val="white"/>
              </a:solidFill>
              <a:latin typeface="Times New Roman" pitchFamily="18" charset="0"/>
              <a:cs typeface="Times New Roman" pitchFamily="18" charset="0"/>
            </a:endParaRPr>
          </a:p>
          <a:p>
            <a:pPr lvl="0" algn="ctr">
              <a:lnSpc>
                <a:spcPct val="150000"/>
              </a:lnSpc>
            </a:pPr>
            <a:r>
              <a:rPr lang="en-US" sz="1000" dirty="0">
                <a:solidFill>
                  <a:prstClr val="white"/>
                </a:solidFill>
                <a:latin typeface="Times New Roman" pitchFamily="18" charset="0"/>
                <a:cs typeface="Times New Roman" pitchFamily="18" charset="0"/>
              </a:rPr>
              <a:t>Class Sessions </a:t>
            </a:r>
            <a:r>
              <a:rPr lang="en-US" sz="1000" dirty="0" smtClean="0">
                <a:solidFill>
                  <a:prstClr val="white"/>
                </a:solidFill>
                <a:latin typeface="Times New Roman" pitchFamily="18" charset="0"/>
                <a:cs typeface="Times New Roman" pitchFamily="18" charset="0"/>
              </a:rPr>
              <a:t>7</a:t>
            </a:r>
            <a:endParaRPr lang="en-US" sz="1000" dirty="0">
              <a:solidFill>
                <a:prstClr val="white"/>
              </a:solidFill>
              <a:latin typeface="Times New Roman" pitchFamily="18" charset="0"/>
              <a:cs typeface="Times New Roman" pitchFamily="18" charset="0"/>
            </a:endParaRPr>
          </a:p>
          <a:p>
            <a:pPr marL="171450" lvl="0" indent="-171450" algn="ctr">
              <a:lnSpc>
                <a:spcPct val="150000"/>
              </a:lnSpc>
            </a:pPr>
            <a:r>
              <a:rPr lang="en-US" sz="1000" dirty="0">
                <a:solidFill>
                  <a:prstClr val="white"/>
                </a:solidFill>
                <a:latin typeface="Times New Roman" pitchFamily="18" charset="0"/>
                <a:cs typeface="Times New Roman" pitchFamily="18" charset="0"/>
              </a:rPr>
              <a:t>Country Study Tours </a:t>
            </a:r>
            <a:r>
              <a:rPr lang="en-US" sz="1000" dirty="0" smtClean="0">
                <a:solidFill>
                  <a:prstClr val="white"/>
                </a:solidFill>
                <a:latin typeface="Times New Roman" pitchFamily="18" charset="0"/>
                <a:cs typeface="Times New Roman" pitchFamily="18" charset="0"/>
              </a:rPr>
              <a:t>8 </a:t>
            </a:r>
            <a:endParaRPr lang="en-US" sz="1000" dirty="0">
              <a:solidFill>
                <a:prstClr val="white"/>
              </a:solidFill>
              <a:latin typeface="Times New Roman" pitchFamily="18" charset="0"/>
              <a:cs typeface="Times New Roman" pitchFamily="18" charset="0"/>
            </a:endParaRPr>
          </a:p>
          <a:p>
            <a:pPr marL="171450" lvl="0" indent="-171450" algn="ctr">
              <a:lnSpc>
                <a:spcPct val="150000"/>
              </a:lnSpc>
            </a:pPr>
            <a:r>
              <a:rPr lang="en-US" sz="1000" dirty="0">
                <a:solidFill>
                  <a:prstClr val="white"/>
                </a:solidFill>
                <a:latin typeface="Times New Roman" pitchFamily="18" charset="0"/>
                <a:cs typeface="Times New Roman" pitchFamily="18" charset="0"/>
              </a:rPr>
              <a:t>Visit to Police Organizations </a:t>
            </a:r>
            <a:r>
              <a:rPr lang="en-US" sz="1000" dirty="0" smtClean="0">
                <a:solidFill>
                  <a:prstClr val="white"/>
                </a:solidFill>
                <a:latin typeface="Times New Roman" pitchFamily="18" charset="0"/>
                <a:cs typeface="Times New Roman" pitchFamily="18" charset="0"/>
              </a:rPr>
              <a:t>9</a:t>
            </a:r>
            <a:endParaRPr lang="en-US" sz="1000" dirty="0">
              <a:solidFill>
                <a:prstClr val="white"/>
              </a:solidFill>
              <a:latin typeface="Times New Roman" pitchFamily="18" charset="0"/>
              <a:cs typeface="Times New Roman" pitchFamily="18" charset="0"/>
            </a:endParaRPr>
          </a:p>
          <a:p>
            <a:pPr lvl="0" algn="ctr">
              <a:lnSpc>
                <a:spcPct val="150000"/>
              </a:lnSpc>
            </a:pPr>
            <a:r>
              <a:rPr lang="en-US" sz="1000" dirty="0">
                <a:solidFill>
                  <a:prstClr val="white"/>
                </a:solidFill>
                <a:latin typeface="Times New Roman" pitchFamily="18" charset="0"/>
                <a:cs typeface="Times New Roman" pitchFamily="18" charset="0"/>
              </a:rPr>
              <a:t>Guest Nights </a:t>
            </a:r>
            <a:r>
              <a:rPr lang="en-US" sz="1000" dirty="0" smtClean="0">
                <a:solidFill>
                  <a:prstClr val="white"/>
                </a:solidFill>
                <a:latin typeface="Times New Roman" pitchFamily="18" charset="0"/>
                <a:cs typeface="Times New Roman" pitchFamily="18" charset="0"/>
              </a:rPr>
              <a:t>10</a:t>
            </a:r>
            <a:endParaRPr lang="en-US" sz="1000" dirty="0">
              <a:solidFill>
                <a:prstClr val="white"/>
              </a:solidFill>
              <a:latin typeface="Times New Roman" pitchFamily="18" charset="0"/>
              <a:cs typeface="Times New Roman" pitchFamily="18" charset="0"/>
            </a:endParaRPr>
          </a:p>
          <a:p>
            <a:pPr marL="171450" lvl="0" indent="-171450" algn="ctr">
              <a:lnSpc>
                <a:spcPct val="150000"/>
              </a:lnSpc>
            </a:pPr>
            <a:r>
              <a:rPr lang="en-US" sz="1000" dirty="0">
                <a:solidFill>
                  <a:prstClr val="white"/>
                </a:solidFill>
                <a:latin typeface="Times New Roman" pitchFamily="18" charset="0"/>
                <a:cs typeface="Times New Roman" pitchFamily="18" charset="0"/>
              </a:rPr>
              <a:t> Mess Night  </a:t>
            </a:r>
            <a:r>
              <a:rPr lang="en-US" sz="1000" dirty="0" smtClean="0">
                <a:solidFill>
                  <a:prstClr val="white"/>
                </a:solidFill>
                <a:latin typeface="Times New Roman" pitchFamily="18" charset="0"/>
                <a:cs typeface="Times New Roman" pitchFamily="18" charset="0"/>
              </a:rPr>
              <a:t>11</a:t>
            </a:r>
            <a:endParaRPr lang="en-US" sz="1000" dirty="0">
              <a:solidFill>
                <a:prstClr val="white"/>
              </a:solidFill>
              <a:latin typeface="Times New Roman" pitchFamily="18" charset="0"/>
              <a:cs typeface="Times New Roman" pitchFamily="18" charset="0"/>
            </a:endParaRPr>
          </a:p>
          <a:p>
            <a:pPr marL="171450" indent="-171450" algn="ctr">
              <a:lnSpc>
                <a:spcPct val="150000"/>
              </a:lnSpc>
            </a:pPr>
            <a:r>
              <a:rPr lang="en-US" sz="1000" dirty="0">
                <a:solidFill>
                  <a:prstClr val="white"/>
                </a:solidFill>
                <a:latin typeface="Times New Roman" pitchFamily="18" charset="0"/>
                <a:cs typeface="Times New Roman" pitchFamily="18" charset="0"/>
              </a:rPr>
              <a:t>Cultural Night </a:t>
            </a:r>
            <a:r>
              <a:rPr lang="en-US" sz="1000" dirty="0" smtClean="0">
                <a:solidFill>
                  <a:prstClr val="white"/>
                </a:solidFill>
                <a:latin typeface="Times New Roman" pitchFamily="18" charset="0"/>
                <a:cs typeface="Times New Roman" pitchFamily="18" charset="0"/>
              </a:rPr>
              <a:t>12</a:t>
            </a:r>
            <a:endParaRPr lang="en-US" sz="1000" dirty="0">
              <a:solidFill>
                <a:prstClr val="white"/>
              </a:solidFill>
              <a:latin typeface="Times New Roman" pitchFamily="18" charset="0"/>
              <a:cs typeface="Times New Roman" pitchFamily="18" charset="0"/>
            </a:endParaRPr>
          </a:p>
          <a:p>
            <a:pPr marL="171450" lvl="0" indent="-171450" algn="ctr">
              <a:lnSpc>
                <a:spcPct val="150000"/>
              </a:lnSpc>
            </a:pPr>
            <a:r>
              <a:rPr lang="en-US" sz="1000" dirty="0">
                <a:solidFill>
                  <a:prstClr val="white"/>
                </a:solidFill>
                <a:latin typeface="Times New Roman" pitchFamily="18" charset="0"/>
                <a:cs typeface="Times New Roman" pitchFamily="18" charset="0"/>
              </a:rPr>
              <a:t>Workshop </a:t>
            </a:r>
            <a:r>
              <a:rPr lang="en-US" sz="1000" dirty="0" smtClean="0">
                <a:solidFill>
                  <a:prstClr val="white"/>
                </a:solidFill>
                <a:latin typeface="Times New Roman" pitchFamily="18" charset="0"/>
                <a:cs typeface="Times New Roman" pitchFamily="18" charset="0"/>
              </a:rPr>
              <a:t>13</a:t>
            </a:r>
            <a:endParaRPr lang="en-US" sz="1000" dirty="0">
              <a:solidFill>
                <a:prstClr val="white"/>
              </a:solidFill>
              <a:latin typeface="Times New Roman" pitchFamily="18" charset="0"/>
              <a:cs typeface="Times New Roman" pitchFamily="18" charset="0"/>
            </a:endParaRPr>
          </a:p>
          <a:p>
            <a:pPr marL="171450" indent="-171450" algn="ctr">
              <a:lnSpc>
                <a:spcPct val="150000"/>
              </a:lnSpc>
            </a:pPr>
            <a:r>
              <a:rPr lang="en-US" sz="1000" dirty="0">
                <a:solidFill>
                  <a:prstClr val="white"/>
                </a:solidFill>
                <a:latin typeface="Times New Roman" pitchFamily="18" charset="0"/>
                <a:cs typeface="Times New Roman" pitchFamily="18" charset="0"/>
              </a:rPr>
              <a:t>41</a:t>
            </a:r>
            <a:r>
              <a:rPr lang="en-US" sz="1000" baseline="30000" dirty="0">
                <a:solidFill>
                  <a:prstClr val="white"/>
                </a:solidFill>
                <a:latin typeface="Times New Roman" pitchFamily="18" charset="0"/>
                <a:cs typeface="Times New Roman" pitchFamily="18" charset="0"/>
              </a:rPr>
              <a:t>st</a:t>
            </a:r>
            <a:r>
              <a:rPr lang="en-US" sz="1000" dirty="0">
                <a:solidFill>
                  <a:prstClr val="white"/>
                </a:solidFill>
                <a:latin typeface="Times New Roman" pitchFamily="18" charset="0"/>
                <a:cs typeface="Times New Roman" pitchFamily="18" charset="0"/>
              </a:rPr>
              <a:t> MCMC </a:t>
            </a:r>
            <a:r>
              <a:rPr lang="en-US" sz="1000" dirty="0" smtClean="0">
                <a:solidFill>
                  <a:prstClr val="white"/>
                </a:solidFill>
                <a:latin typeface="Times New Roman" pitchFamily="18" charset="0"/>
                <a:cs typeface="Times New Roman" pitchFamily="18" charset="0"/>
              </a:rPr>
              <a:t>14</a:t>
            </a:r>
          </a:p>
          <a:p>
            <a:pPr marL="171450" indent="-171450" algn="ctr">
              <a:lnSpc>
                <a:spcPct val="150000"/>
              </a:lnSpc>
            </a:pPr>
            <a:r>
              <a:rPr lang="en-US" sz="1000" dirty="0" smtClean="0">
                <a:solidFill>
                  <a:prstClr val="white"/>
                </a:solidFill>
                <a:latin typeface="Times New Roman" pitchFamily="18" charset="0"/>
                <a:cs typeface="Times New Roman" pitchFamily="18" charset="0"/>
              </a:rPr>
              <a:t>Class Sessions 15</a:t>
            </a:r>
            <a:endParaRPr lang="en-US" sz="1000" dirty="0">
              <a:solidFill>
                <a:prstClr val="white"/>
              </a:solidFill>
              <a:latin typeface="Times New Roman" pitchFamily="18" charset="0"/>
              <a:cs typeface="Times New Roman" pitchFamily="18" charset="0"/>
            </a:endParaRPr>
          </a:p>
          <a:p>
            <a:pPr marL="171450" indent="-171450" algn="ctr">
              <a:lnSpc>
                <a:spcPct val="150000"/>
              </a:lnSpc>
            </a:pPr>
            <a:r>
              <a:rPr lang="en-US" sz="1000" dirty="0">
                <a:solidFill>
                  <a:prstClr val="white"/>
                </a:solidFill>
                <a:latin typeface="Times New Roman" pitchFamily="18" charset="0"/>
                <a:cs typeface="Times New Roman" pitchFamily="18" charset="0"/>
              </a:rPr>
              <a:t>27</a:t>
            </a:r>
            <a:r>
              <a:rPr lang="en-US" sz="1000" baseline="30000" dirty="0">
                <a:solidFill>
                  <a:prstClr val="white"/>
                </a:solidFill>
                <a:latin typeface="Times New Roman" pitchFamily="18" charset="0"/>
                <a:cs typeface="Times New Roman" pitchFamily="18" charset="0"/>
              </a:rPr>
              <a:t>th</a:t>
            </a:r>
            <a:r>
              <a:rPr lang="en-US" sz="1000" dirty="0">
                <a:solidFill>
                  <a:prstClr val="white"/>
                </a:solidFill>
                <a:latin typeface="Times New Roman" pitchFamily="18" charset="0"/>
                <a:cs typeface="Times New Roman" pitchFamily="18" charset="0"/>
              </a:rPr>
              <a:t> ICC Physical Tests </a:t>
            </a:r>
            <a:r>
              <a:rPr lang="en-US" sz="1000" dirty="0" smtClean="0">
                <a:solidFill>
                  <a:prstClr val="white"/>
                </a:solidFill>
                <a:latin typeface="Times New Roman" pitchFamily="18" charset="0"/>
                <a:cs typeface="Times New Roman" pitchFamily="18" charset="0"/>
              </a:rPr>
              <a:t>16</a:t>
            </a:r>
            <a:endParaRPr lang="en-US" sz="1000" dirty="0">
              <a:solidFill>
                <a:prstClr val="white"/>
              </a:solidFill>
              <a:latin typeface="Times New Roman" pitchFamily="18" charset="0"/>
              <a:cs typeface="Times New Roman" pitchFamily="18" charset="0"/>
            </a:endParaRPr>
          </a:p>
          <a:p>
            <a:pPr marL="171450" lvl="0" indent="-171450" algn="ctr">
              <a:lnSpc>
                <a:spcPct val="150000"/>
              </a:lnSpc>
            </a:pPr>
            <a:r>
              <a:rPr lang="en-US" sz="1000" dirty="0">
                <a:solidFill>
                  <a:prstClr val="white"/>
                </a:solidFill>
                <a:latin typeface="Times New Roman" pitchFamily="18" charset="0"/>
                <a:cs typeface="Times New Roman" pitchFamily="18" charset="0"/>
              </a:rPr>
              <a:t>Capacity Building Courses </a:t>
            </a:r>
            <a:r>
              <a:rPr lang="en-US" sz="1000" dirty="0" smtClean="0">
                <a:solidFill>
                  <a:prstClr val="white"/>
                </a:solidFill>
                <a:latin typeface="Times New Roman" pitchFamily="18" charset="0"/>
                <a:cs typeface="Times New Roman" pitchFamily="18" charset="0"/>
              </a:rPr>
              <a:t>17</a:t>
            </a:r>
            <a:endParaRPr lang="en-US" sz="1000" dirty="0">
              <a:solidFill>
                <a:prstClr val="white"/>
              </a:solidFill>
              <a:latin typeface="Times New Roman" pitchFamily="18" charset="0"/>
              <a:cs typeface="Times New Roman" pitchFamily="18" charset="0"/>
            </a:endParaRPr>
          </a:p>
          <a:p>
            <a:pPr marL="171450" lvl="0" indent="-171450" algn="ctr">
              <a:lnSpc>
                <a:spcPct val="150000"/>
              </a:lnSpc>
            </a:pPr>
            <a:r>
              <a:rPr lang="en-US" sz="1000" dirty="0">
                <a:solidFill>
                  <a:prstClr val="white"/>
                </a:solidFill>
                <a:latin typeface="Times New Roman" pitchFamily="18" charset="0"/>
                <a:cs typeface="Times New Roman" pitchFamily="18" charset="0"/>
              </a:rPr>
              <a:t>Workshop </a:t>
            </a:r>
            <a:r>
              <a:rPr lang="en-US" sz="1000" dirty="0" smtClean="0">
                <a:solidFill>
                  <a:prstClr val="white"/>
                </a:solidFill>
                <a:latin typeface="Times New Roman" pitchFamily="18" charset="0"/>
                <a:cs typeface="Times New Roman" pitchFamily="18" charset="0"/>
              </a:rPr>
              <a:t>18</a:t>
            </a:r>
            <a:endParaRPr lang="en-US" sz="1000" dirty="0">
              <a:solidFill>
                <a:prstClr val="white"/>
              </a:solidFill>
              <a:latin typeface="Times New Roman" pitchFamily="18" charset="0"/>
              <a:cs typeface="Times New Roman" pitchFamily="18" charset="0"/>
            </a:endParaRPr>
          </a:p>
          <a:p>
            <a:pPr marL="171450" lvl="0" indent="-171450" algn="ctr">
              <a:lnSpc>
                <a:spcPct val="150000"/>
              </a:lnSpc>
            </a:pPr>
            <a:r>
              <a:rPr lang="en-US" sz="1000" dirty="0">
                <a:solidFill>
                  <a:prstClr val="white"/>
                </a:solidFill>
                <a:latin typeface="Times New Roman" pitchFamily="18" charset="0"/>
                <a:cs typeface="Times New Roman" pitchFamily="18" charset="0"/>
              </a:rPr>
              <a:t>51</a:t>
            </a:r>
            <a:r>
              <a:rPr lang="en-US" sz="1000" baseline="30000" dirty="0">
                <a:solidFill>
                  <a:prstClr val="white"/>
                </a:solidFill>
                <a:latin typeface="Times New Roman" pitchFamily="18" charset="0"/>
                <a:cs typeface="Times New Roman" pitchFamily="18" charset="0"/>
              </a:rPr>
              <a:t>st</a:t>
            </a:r>
            <a:r>
              <a:rPr lang="en-US" sz="1000" dirty="0">
                <a:solidFill>
                  <a:prstClr val="white"/>
                </a:solidFill>
                <a:latin typeface="Times New Roman" pitchFamily="18" charset="0"/>
                <a:cs typeface="Times New Roman" pitchFamily="18" charset="0"/>
              </a:rPr>
              <a:t> CTP ACs of  Pakistan Customs </a:t>
            </a:r>
            <a:r>
              <a:rPr lang="en-US" sz="1000" dirty="0" smtClean="0">
                <a:solidFill>
                  <a:prstClr val="white"/>
                </a:solidFill>
                <a:latin typeface="Times New Roman" pitchFamily="18" charset="0"/>
                <a:cs typeface="Times New Roman" pitchFamily="18" charset="0"/>
              </a:rPr>
              <a:t>19</a:t>
            </a:r>
            <a:endParaRPr lang="en-US" sz="1000" dirty="0">
              <a:solidFill>
                <a:prstClr val="white"/>
              </a:solidFill>
              <a:latin typeface="Times New Roman" pitchFamily="18" charset="0"/>
              <a:cs typeface="Times New Roman" pitchFamily="18" charset="0"/>
            </a:endParaRPr>
          </a:p>
          <a:p>
            <a:pPr marL="171450" lvl="0" indent="-171450" algn="ctr">
              <a:lnSpc>
                <a:spcPct val="150000"/>
              </a:lnSpc>
            </a:pPr>
            <a:r>
              <a:rPr lang="en-US" sz="1000" dirty="0">
                <a:solidFill>
                  <a:prstClr val="white"/>
                </a:solidFill>
                <a:latin typeface="Times New Roman" pitchFamily="18" charset="0"/>
                <a:cs typeface="Times New Roman" pitchFamily="18" charset="0"/>
              </a:rPr>
              <a:t>Brief on NPA  </a:t>
            </a:r>
            <a:r>
              <a:rPr lang="en-US" sz="1000" dirty="0" smtClean="0">
                <a:solidFill>
                  <a:prstClr val="white"/>
                </a:solidFill>
                <a:latin typeface="Times New Roman" pitchFamily="18" charset="0"/>
                <a:cs typeface="Times New Roman" pitchFamily="18" charset="0"/>
              </a:rPr>
              <a:t>20</a:t>
            </a:r>
            <a:endParaRPr lang="en-US" sz="1000" dirty="0">
              <a:solidFill>
                <a:prstClr val="white"/>
              </a:solidFill>
              <a:latin typeface="Times New Roman" pitchFamily="18" charset="0"/>
              <a:cs typeface="Times New Roman" pitchFamily="18" charset="0"/>
            </a:endParaRPr>
          </a:p>
        </p:txBody>
      </p:sp>
      <p:sp>
        <p:nvSpPr>
          <p:cNvPr id="13" name="Rectangle 12"/>
          <p:cNvSpPr/>
          <p:nvPr/>
        </p:nvSpPr>
        <p:spPr>
          <a:xfrm>
            <a:off x="108601" y="1600200"/>
            <a:ext cx="4691999" cy="1029738"/>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5788" tIns="47894" rIns="95788" bIns="47894" spcCol="0" rtlCol="0" anchor="ctr"/>
          <a:lstStyle/>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United Nations Police Day</a:t>
            </a:r>
            <a:r>
              <a:rPr lang="en-US" sz="1600" dirty="0">
                <a:latin typeface="Times New Roman" pitchFamily="18" charset="0"/>
                <a:cs typeface="Times New Roman" pitchFamily="18" charset="0"/>
              </a:rPr>
              <a:t> </a:t>
            </a:r>
            <a:r>
              <a:rPr lang="en-US" sz="2400" dirty="0">
                <a:latin typeface="Times New Roman" pitchFamily="18" charset="0"/>
                <a:cs typeface="Times New Roman" pitchFamily="18" charset="0"/>
              </a:rPr>
              <a:t>2024</a:t>
            </a:r>
          </a:p>
          <a:p>
            <a:endParaRPr lang="en-US" sz="2400" dirty="0">
              <a:latin typeface="Times New Roman" pitchFamily="18" charset="0"/>
              <a:cs typeface="Times New Roman" pitchFamily="18" charset="0"/>
            </a:endParaRPr>
          </a:p>
        </p:txBody>
      </p:sp>
      <p:pic>
        <p:nvPicPr>
          <p:cNvPr id="19" name="Picture 6" descr="http://thumbs.dreamstime.com/z/vector-vintage-retro-pattern-design-element-2479739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3867" b="77252" l="10000" r="90000"/>
                    </a14:imgEffect>
                  </a14:imgLayer>
                </a14:imgProps>
              </a:ext>
              <a:ext uri="{28A0092B-C50C-407E-A947-70E740481C1C}">
                <a14:useLocalDpi xmlns:a14="http://schemas.microsoft.com/office/drawing/2010/main" val="0"/>
              </a:ext>
            </a:extLst>
          </a:blip>
          <a:srcRect t="5944" b="14824"/>
          <a:stretch/>
        </p:blipFill>
        <p:spPr bwMode="auto">
          <a:xfrm flipV="1">
            <a:off x="5647975" y="2453443"/>
            <a:ext cx="515050" cy="4421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thumbs.dreamstime.com/z/vector-vintage-retro-pattern-design-element-2479739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3867" b="77252" l="10000" r="90000"/>
                    </a14:imgEffect>
                  </a14:imgLayer>
                </a14:imgProps>
              </a:ext>
              <a:ext uri="{28A0092B-C50C-407E-A947-70E740481C1C}">
                <a14:useLocalDpi xmlns:a14="http://schemas.microsoft.com/office/drawing/2010/main" val="0"/>
              </a:ext>
            </a:extLst>
          </a:blip>
          <a:srcRect t="5944" b="14824"/>
          <a:stretch/>
        </p:blipFill>
        <p:spPr bwMode="auto">
          <a:xfrm rot="10800000" flipV="1">
            <a:off x="5638801" y="8153400"/>
            <a:ext cx="487915" cy="4188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59217" y="2743200"/>
            <a:ext cx="4641383" cy="1196128"/>
          </a:xfrm>
          <a:prstGeom prst="rect">
            <a:avLst/>
          </a:prstGeom>
          <a:noFill/>
        </p:spPr>
        <p:txBody>
          <a:bodyPr wrap="square" lIns="87279" tIns="43640" rIns="87279" bIns="43640" rtlCol="0">
            <a:spAutoFit/>
          </a:bodyPr>
          <a:lstStyle/>
          <a:p>
            <a:pPr algn="just"/>
            <a:r>
              <a:rPr lang="en-US" sz="1200" dirty="0">
                <a:solidFill>
                  <a:srgbClr val="002060"/>
                </a:solidFill>
                <a:latin typeface="Times New Roman" pitchFamily="18" charset="0"/>
                <a:cs typeface="Times New Roman" pitchFamily="18" charset="0"/>
              </a:rPr>
              <a:t>United Nations Police Day honors the role of UN Police in promoting peace, security and the rule of law in conflict-affected areas. It recognizes service, sacrifice and commitment of Police in protecting civilians and supporting law enforcement agencies worldwide.</a:t>
            </a:r>
          </a:p>
          <a:p>
            <a:pPr algn="just"/>
            <a:r>
              <a:rPr lang="en-US" sz="1200" dirty="0">
                <a:solidFill>
                  <a:srgbClr val="002060"/>
                </a:solidFill>
                <a:latin typeface="Times New Roman" pitchFamily="18" charset="0"/>
                <a:cs typeface="Times New Roman" pitchFamily="18" charset="0"/>
              </a:rPr>
              <a:t>Pakistan hosted UN Police Day for the first time at the National Police Academy with global representation of police officers.</a:t>
            </a:r>
            <a:endParaRPr lang="en-GB" sz="1200" dirty="0">
              <a:solidFill>
                <a:srgbClr val="002060"/>
              </a:solidFill>
              <a:latin typeface="Times New Roman" pitchFamily="18" charset="0"/>
              <a:cs typeface="Times New Roman" pitchFamily="18" charset="0"/>
            </a:endParaRPr>
          </a:p>
        </p:txBody>
      </p:sp>
      <p:sp>
        <p:nvSpPr>
          <p:cNvPr id="17" name="TextBox 16"/>
          <p:cNvSpPr txBox="1"/>
          <p:nvPr/>
        </p:nvSpPr>
        <p:spPr>
          <a:xfrm>
            <a:off x="152400" y="7391400"/>
            <a:ext cx="4648200" cy="1200329"/>
          </a:xfrm>
          <a:prstGeom prst="rect">
            <a:avLst/>
          </a:prstGeom>
          <a:solidFill>
            <a:schemeClr val="tx2">
              <a:lumMod val="50000"/>
            </a:schemeClr>
          </a:solidFill>
        </p:spPr>
        <p:txBody>
          <a:bodyPr wrap="square" rtlCol="0">
            <a:spAutoFit/>
          </a:bodyPr>
          <a:lstStyle/>
          <a:p>
            <a:pPr>
              <a:lnSpc>
                <a:spcPct val="150000"/>
              </a:lnSpc>
            </a:pPr>
            <a:r>
              <a:rPr lang="en-US" sz="1200" dirty="0">
                <a:solidFill>
                  <a:schemeClr val="bg1"/>
                </a:solidFill>
                <a:latin typeface="Times New Roman" pitchFamily="18" charset="0"/>
                <a:cs typeface="Times New Roman" pitchFamily="18" charset="0"/>
              </a:rPr>
              <a:t>HIGHLIGHTS </a:t>
            </a:r>
          </a:p>
          <a:p>
            <a:pPr>
              <a:lnSpc>
                <a:spcPct val="150000"/>
              </a:lnSpc>
              <a:buFont typeface="Arial" pitchFamily="34" charset="0"/>
              <a:buChar char="•"/>
            </a:pPr>
            <a:r>
              <a:rPr lang="en-US" sz="1200" dirty="0">
                <a:solidFill>
                  <a:schemeClr val="bg1"/>
                </a:solidFill>
                <a:latin typeface="Times New Roman" pitchFamily="18" charset="0"/>
                <a:cs typeface="Times New Roman" pitchFamily="18" charset="0"/>
              </a:rPr>
              <a:t> 26</a:t>
            </a:r>
            <a:r>
              <a:rPr lang="en-US" sz="1200" baseline="30000" dirty="0">
                <a:solidFill>
                  <a:schemeClr val="bg1"/>
                </a:solidFill>
                <a:latin typeface="Times New Roman" pitchFamily="18" charset="0"/>
                <a:cs typeface="Times New Roman" pitchFamily="18" charset="0"/>
              </a:rPr>
              <a:t>th</a:t>
            </a:r>
            <a:r>
              <a:rPr lang="en-US" sz="1200" dirty="0">
                <a:solidFill>
                  <a:schemeClr val="bg1"/>
                </a:solidFill>
                <a:latin typeface="Times New Roman" pitchFamily="18" charset="0"/>
                <a:cs typeface="Times New Roman" pitchFamily="18" charset="0"/>
              </a:rPr>
              <a:t> ICC Graduation 			Page No.04</a:t>
            </a:r>
          </a:p>
          <a:p>
            <a:pPr>
              <a:lnSpc>
                <a:spcPct val="150000"/>
              </a:lnSpc>
              <a:buFont typeface="Arial" pitchFamily="34" charset="0"/>
              <a:buChar char="•"/>
            </a:pPr>
            <a:r>
              <a:rPr lang="en-US" sz="1200" dirty="0">
                <a:solidFill>
                  <a:schemeClr val="bg1"/>
                </a:solidFill>
                <a:latin typeface="Times New Roman" pitchFamily="18" charset="0"/>
                <a:cs typeface="Times New Roman" pitchFamily="18" charset="0"/>
              </a:rPr>
              <a:t> 41</a:t>
            </a:r>
            <a:r>
              <a:rPr lang="en-US" sz="1200" baseline="30000" dirty="0">
                <a:solidFill>
                  <a:schemeClr val="bg1"/>
                </a:solidFill>
                <a:latin typeface="Times New Roman" pitchFamily="18" charset="0"/>
                <a:cs typeface="Times New Roman" pitchFamily="18" charset="0"/>
              </a:rPr>
              <a:t>st</a:t>
            </a:r>
            <a:r>
              <a:rPr lang="en-US" sz="1200" dirty="0">
                <a:solidFill>
                  <a:schemeClr val="bg1"/>
                </a:solidFill>
                <a:latin typeface="Times New Roman" pitchFamily="18" charset="0"/>
                <a:cs typeface="Times New Roman" pitchFamily="18" charset="0"/>
              </a:rPr>
              <a:t> MCMC Ceremony 			Page </a:t>
            </a:r>
            <a:r>
              <a:rPr lang="en-US" sz="1200" dirty="0" err="1">
                <a:solidFill>
                  <a:schemeClr val="bg1"/>
                </a:solidFill>
                <a:latin typeface="Times New Roman" pitchFamily="18" charset="0"/>
                <a:cs typeface="Times New Roman" pitchFamily="18" charset="0"/>
              </a:rPr>
              <a:t>No.13</a:t>
            </a:r>
            <a:endParaRPr lang="en-US" sz="1200" dirty="0">
              <a:solidFill>
                <a:schemeClr val="bg1"/>
              </a:solidFill>
              <a:latin typeface="Times New Roman" pitchFamily="18" charset="0"/>
              <a:cs typeface="Times New Roman" pitchFamily="18" charset="0"/>
            </a:endParaRPr>
          </a:p>
          <a:p>
            <a:pPr>
              <a:lnSpc>
                <a:spcPct val="150000"/>
              </a:lnSpc>
              <a:buFont typeface="Arial" pitchFamily="34" charset="0"/>
              <a:buChar char="•"/>
            </a:pPr>
            <a:r>
              <a:rPr lang="en-US" sz="1200" dirty="0">
                <a:solidFill>
                  <a:schemeClr val="bg1"/>
                </a:solidFill>
                <a:latin typeface="Times New Roman" pitchFamily="18" charset="0"/>
                <a:cs typeface="Times New Roman" pitchFamily="18" charset="0"/>
              </a:rPr>
              <a:t> 51</a:t>
            </a:r>
            <a:r>
              <a:rPr lang="en-US" sz="1200" baseline="30000" dirty="0">
                <a:solidFill>
                  <a:schemeClr val="bg1"/>
                </a:solidFill>
                <a:latin typeface="Times New Roman" pitchFamily="18" charset="0"/>
                <a:cs typeface="Times New Roman" pitchFamily="18" charset="0"/>
              </a:rPr>
              <a:t>st</a:t>
            </a:r>
            <a:r>
              <a:rPr lang="en-US" sz="1200" dirty="0">
                <a:solidFill>
                  <a:schemeClr val="bg1"/>
                </a:solidFill>
                <a:latin typeface="Times New Roman" pitchFamily="18" charset="0"/>
                <a:cs typeface="Times New Roman" pitchFamily="18" charset="0"/>
              </a:rPr>
              <a:t> CTP Assistant Collectors of  Pakistan Customs 	Page No.17</a:t>
            </a:r>
            <a:endParaRPr lang="en-US" sz="1200" dirty="0">
              <a:solidFill>
                <a:schemeClr val="tx2">
                  <a:lumMod val="50000"/>
                </a:schemeClr>
              </a:solidFill>
              <a:latin typeface="Times New Roman" pitchFamily="18" charset="0"/>
              <a:cs typeface="Times New Roman" pitchFamily="18"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18" y="4090257"/>
            <a:ext cx="4685182" cy="3126234"/>
          </a:xfrm>
          <a:prstGeom prst="rect">
            <a:avLst/>
          </a:prstGeom>
        </p:spPr>
      </p:pic>
    </p:spTree>
    <p:extLst>
      <p:ext uri="{BB962C8B-B14F-4D97-AF65-F5344CB8AC3E}">
        <p14:creationId xmlns:p14="http://schemas.microsoft.com/office/powerpoint/2010/main" val="1051536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52400" y="1295398"/>
            <a:ext cx="5393287" cy="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533400"/>
            <a:ext cx="5396753"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26</a:t>
            </a:r>
            <a:r>
              <a:rPr lang="en-US" sz="2400" baseline="30000" dirty="0">
                <a:solidFill>
                  <a:schemeClr val="bg1"/>
                </a:solidFill>
                <a:latin typeface="Times New Roman" pitchFamily="18" charset="0"/>
                <a:cs typeface="Times New Roman" pitchFamily="18" charset="0"/>
              </a:rPr>
              <a:t>th</a:t>
            </a:r>
            <a:r>
              <a:rPr lang="en-US" sz="2400" dirty="0">
                <a:solidFill>
                  <a:schemeClr val="bg1"/>
                </a:solidFill>
                <a:latin typeface="Times New Roman" pitchFamily="18" charset="0"/>
                <a:cs typeface="Times New Roman" pitchFamily="18" charset="0"/>
              </a:rPr>
              <a:t> ICC Guest Nights</a:t>
            </a: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10</a:t>
            </a:r>
            <a:endParaRPr lang="en-US" sz="900" dirty="0">
              <a:latin typeface="Times New Roman" pitchFamily="18" charset="0"/>
              <a:cs typeface="Times New Roman" pitchFamily="18" charset="0"/>
            </a:endParaRPr>
          </a:p>
        </p:txBody>
      </p:sp>
      <p:sp>
        <p:nvSpPr>
          <p:cNvPr id="9" name="TextBox 8"/>
          <p:cNvSpPr txBox="1"/>
          <p:nvPr/>
        </p:nvSpPr>
        <p:spPr>
          <a:xfrm>
            <a:off x="3449681" y="8319448"/>
            <a:ext cx="3340397" cy="272798"/>
          </a:xfrm>
          <a:prstGeom prst="rect">
            <a:avLst/>
          </a:prstGeom>
          <a:noFill/>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 IGP (R) </a:t>
            </a:r>
            <a:r>
              <a:rPr lang="en-GB" sz="1200" dirty="0" err="1">
                <a:solidFill>
                  <a:srgbClr val="002060"/>
                </a:solidFill>
                <a:latin typeface="Times New Roman" pitchFamily="18" charset="0"/>
                <a:cs typeface="Times New Roman" pitchFamily="18" charset="0"/>
              </a:rPr>
              <a:t>Zulfiqar</a:t>
            </a:r>
            <a:r>
              <a:rPr lang="en-GB" sz="1200" dirty="0">
                <a:solidFill>
                  <a:srgbClr val="002060"/>
                </a:solidFill>
                <a:latin typeface="Times New Roman" pitchFamily="18" charset="0"/>
                <a:cs typeface="Times New Roman" pitchFamily="18" charset="0"/>
              </a:rPr>
              <a:t> Ahmed Cheema with  </a:t>
            </a:r>
            <a:r>
              <a:rPr lang="en-GB" sz="1200" dirty="0" err="1">
                <a:solidFill>
                  <a:srgbClr val="002060"/>
                </a:solidFill>
                <a:latin typeface="Times New Roman" pitchFamily="18" charset="0"/>
                <a:cs typeface="Times New Roman" pitchFamily="18" charset="0"/>
              </a:rPr>
              <a:t>ASsP</a:t>
            </a:r>
            <a:r>
              <a:rPr lang="en-GB" sz="1200" dirty="0">
                <a:solidFill>
                  <a:srgbClr val="002060"/>
                </a:solidFill>
                <a:latin typeface="Times New Roman" pitchFamily="18" charset="0"/>
                <a:cs typeface="Times New Roman" pitchFamily="18" charset="0"/>
              </a:rPr>
              <a:t> (UT)</a:t>
            </a:r>
          </a:p>
        </p:txBody>
      </p:sp>
      <p:sp>
        <p:nvSpPr>
          <p:cNvPr id="20" name="TextBox 19"/>
          <p:cNvSpPr txBox="1"/>
          <p:nvPr/>
        </p:nvSpPr>
        <p:spPr>
          <a:xfrm>
            <a:off x="219568" y="8341056"/>
            <a:ext cx="3130402" cy="272798"/>
          </a:xfrm>
          <a:prstGeom prst="rect">
            <a:avLst/>
          </a:prstGeom>
          <a:noFill/>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IGP (R) Muhammad Tahir with </a:t>
            </a:r>
            <a:r>
              <a:rPr lang="en-GB" sz="1200" dirty="0" err="1">
                <a:solidFill>
                  <a:srgbClr val="002060"/>
                </a:solidFill>
                <a:latin typeface="Times New Roman" pitchFamily="18" charset="0"/>
                <a:cs typeface="Times New Roman" pitchFamily="18" charset="0"/>
              </a:rPr>
              <a:t>ASsP</a:t>
            </a:r>
            <a:r>
              <a:rPr lang="en-GB" sz="1200" dirty="0">
                <a:solidFill>
                  <a:srgbClr val="002060"/>
                </a:solidFill>
                <a:latin typeface="Times New Roman" pitchFamily="18" charset="0"/>
                <a:cs typeface="Times New Roman" pitchFamily="18" charset="0"/>
              </a:rPr>
              <a:t> (UT)</a:t>
            </a:r>
          </a:p>
        </p:txBody>
      </p:sp>
      <p:sp>
        <p:nvSpPr>
          <p:cNvPr id="2" name="TextBox 1"/>
          <p:cNvSpPr txBox="1"/>
          <p:nvPr/>
        </p:nvSpPr>
        <p:spPr>
          <a:xfrm>
            <a:off x="3593804" y="1358011"/>
            <a:ext cx="2883196" cy="2274565"/>
          </a:xfrm>
          <a:prstGeom prst="rect">
            <a:avLst/>
          </a:prstGeom>
          <a:noFill/>
        </p:spPr>
        <p:txBody>
          <a:bodyPr wrap="square" lIns="87279" tIns="43640" rIns="87279" bIns="43640" rtlCol="0">
            <a:spAutoFit/>
          </a:bodyPr>
          <a:lstStyle/>
          <a:p>
            <a:pPr algn="just">
              <a:lnSpc>
                <a:spcPct val="150000"/>
              </a:lnSpc>
            </a:pPr>
            <a:r>
              <a:rPr lang="en-US" sz="1200" dirty="0">
                <a:solidFill>
                  <a:srgbClr val="002060"/>
                </a:solidFill>
                <a:latin typeface="Times New Roman" pitchFamily="18" charset="0"/>
                <a:cs typeface="Times New Roman" pitchFamily="18" charset="0"/>
              </a:rPr>
              <a:t>Guest Night is a formal event for the Assistant Superintendents of Police (UT) and senior officers of the Police Service of Pakistan, who grace the occasion as Chief Guests and share their professional experiences, insights and expertise gained during service in various police organizations</a:t>
            </a:r>
            <a:endParaRPr lang="en-GB" sz="1200" dirty="0">
              <a:solidFill>
                <a:srgbClr val="002060"/>
              </a:solidFill>
              <a:latin typeface="Times New Roman" pitchFamily="18" charset="0"/>
              <a:cs typeface="Times New Roman" pitchFamily="18" charset="0"/>
            </a:endParaRPr>
          </a:p>
        </p:txBody>
      </p:sp>
      <p:sp>
        <p:nvSpPr>
          <p:cNvPr id="21" name="TextBox 20"/>
          <p:cNvSpPr txBox="1"/>
          <p:nvPr/>
        </p:nvSpPr>
        <p:spPr>
          <a:xfrm>
            <a:off x="663517" y="5889008"/>
            <a:ext cx="2237874"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Group Photo with </a:t>
            </a:r>
            <a:r>
              <a:rPr lang="en-GB" sz="1200" dirty="0" err="1">
                <a:solidFill>
                  <a:srgbClr val="002060"/>
                </a:solidFill>
                <a:latin typeface="Times New Roman" pitchFamily="18" charset="0"/>
                <a:cs typeface="Times New Roman" pitchFamily="18" charset="0"/>
              </a:rPr>
              <a:t>ASsP</a:t>
            </a:r>
            <a:r>
              <a:rPr lang="en-GB" sz="1200" dirty="0">
                <a:solidFill>
                  <a:srgbClr val="002060"/>
                </a:solidFill>
                <a:latin typeface="Times New Roman" pitchFamily="18" charset="0"/>
                <a:cs typeface="Times New Roman" pitchFamily="18" charset="0"/>
              </a:rPr>
              <a:t> (UT)</a:t>
            </a:r>
          </a:p>
        </p:txBody>
      </p:sp>
      <p:cxnSp>
        <p:nvCxnSpPr>
          <p:cNvPr id="22" name="Straight Connector 21"/>
          <p:cNvCxnSpPr/>
          <p:nvPr/>
        </p:nvCxnSpPr>
        <p:spPr>
          <a:xfrm>
            <a:off x="152400" y="228600"/>
            <a:ext cx="5393287" cy="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0705" y="6282068"/>
            <a:ext cx="2964358" cy="202373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38" y="1475820"/>
            <a:ext cx="3037586" cy="2057399"/>
          </a:xfrm>
          <a:prstGeom prst="rect">
            <a:avLst/>
          </a:prstGeom>
        </p:spPr>
      </p:pic>
      <p:sp>
        <p:nvSpPr>
          <p:cNvPr id="18" name="Rectangle 17"/>
          <p:cNvSpPr/>
          <p:nvPr/>
        </p:nvSpPr>
        <p:spPr>
          <a:xfrm>
            <a:off x="5880157" y="189838"/>
            <a:ext cx="801790" cy="116678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38" y="6300971"/>
            <a:ext cx="3035597" cy="2025056"/>
          </a:xfrm>
          <a:prstGeom prst="rect">
            <a:avLst/>
          </a:prstGeom>
        </p:spPr>
      </p:pic>
      <p:sp>
        <p:nvSpPr>
          <p:cNvPr id="17" name="TextBox 16"/>
          <p:cNvSpPr txBox="1"/>
          <p:nvPr/>
        </p:nvSpPr>
        <p:spPr>
          <a:xfrm>
            <a:off x="239405" y="3551573"/>
            <a:ext cx="3130402" cy="272798"/>
          </a:xfrm>
          <a:prstGeom prst="rect">
            <a:avLst/>
          </a:prstGeom>
          <a:noFill/>
        </p:spPr>
        <p:txBody>
          <a:bodyPr wrap="square" lIns="87279" tIns="43640" rIns="87279" bIns="43640" rtlCol="0" anchor="ctr">
            <a:spAutoFit/>
          </a:bodyPr>
          <a:lstStyle/>
          <a:p>
            <a:pPr algn="ctr"/>
            <a:r>
              <a:rPr lang="en-US" sz="1200" dirty="0">
                <a:solidFill>
                  <a:srgbClr val="002060"/>
                </a:solidFill>
                <a:latin typeface="Times New Roman" pitchFamily="18" charset="0"/>
                <a:cs typeface="Times New Roman" pitchFamily="18" charset="0"/>
              </a:rPr>
              <a:t>Words of advice by the Commandant, NPA</a:t>
            </a:r>
            <a:endParaRPr lang="en-GB" sz="1200" dirty="0">
              <a:solidFill>
                <a:srgbClr val="002060"/>
              </a:solidFill>
              <a:latin typeface="Times New Roman" pitchFamily="18" charset="0"/>
              <a:cs typeface="Times New Roman" pitchFamily="18"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0705" y="3900615"/>
            <a:ext cx="2964357" cy="1977313"/>
          </a:xfrm>
          <a:prstGeom prst="rect">
            <a:avLst/>
          </a:prstGeom>
        </p:spPr>
      </p:pic>
      <p:sp>
        <p:nvSpPr>
          <p:cNvPr id="19" name="TextBox 18"/>
          <p:cNvSpPr txBox="1"/>
          <p:nvPr/>
        </p:nvSpPr>
        <p:spPr>
          <a:xfrm>
            <a:off x="3352800" y="5889008"/>
            <a:ext cx="3495712" cy="272798"/>
          </a:xfrm>
          <a:prstGeom prst="rect">
            <a:avLst/>
          </a:prstGeom>
          <a:noFill/>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 IGP (R) </a:t>
            </a:r>
            <a:r>
              <a:rPr lang="en-US" sz="1200" dirty="0">
                <a:solidFill>
                  <a:srgbClr val="002060"/>
                </a:solidFill>
                <a:latin typeface="Times New Roman" pitchFamily="18" charset="0"/>
                <a:cs typeface="Times New Roman" pitchFamily="18" charset="0"/>
              </a:rPr>
              <a:t>Muhammad </a:t>
            </a:r>
            <a:r>
              <a:rPr lang="en-US" sz="1200" dirty="0" err="1">
                <a:solidFill>
                  <a:srgbClr val="002060"/>
                </a:solidFill>
                <a:latin typeface="Times New Roman" pitchFamily="18" charset="0"/>
                <a:cs typeface="Times New Roman" pitchFamily="18" charset="0"/>
              </a:rPr>
              <a:t>Shoaib</a:t>
            </a:r>
            <a:r>
              <a:rPr lang="en-US" sz="1200" dirty="0">
                <a:solidFill>
                  <a:srgbClr val="002060"/>
                </a:solidFill>
                <a:latin typeface="Times New Roman" pitchFamily="18" charset="0"/>
                <a:cs typeface="Times New Roman" pitchFamily="18" charset="0"/>
              </a:rPr>
              <a:t> </a:t>
            </a:r>
            <a:r>
              <a:rPr lang="en-US" sz="1200" dirty="0" err="1">
                <a:solidFill>
                  <a:srgbClr val="002060"/>
                </a:solidFill>
                <a:latin typeface="Times New Roman" pitchFamily="18" charset="0"/>
                <a:cs typeface="Times New Roman" pitchFamily="18" charset="0"/>
              </a:rPr>
              <a:t>Suddle</a:t>
            </a:r>
            <a:r>
              <a:rPr lang="en-GB" sz="1200" dirty="0">
                <a:solidFill>
                  <a:srgbClr val="002060"/>
                </a:solidFill>
                <a:latin typeface="Times New Roman" pitchFamily="18" charset="0"/>
                <a:cs typeface="Times New Roman" pitchFamily="18" charset="0"/>
              </a:rPr>
              <a:t> with  </a:t>
            </a:r>
            <a:r>
              <a:rPr lang="en-GB" sz="1200" dirty="0" err="1">
                <a:solidFill>
                  <a:srgbClr val="002060"/>
                </a:solidFill>
                <a:latin typeface="Times New Roman" pitchFamily="18" charset="0"/>
                <a:cs typeface="Times New Roman" pitchFamily="18" charset="0"/>
              </a:rPr>
              <a:t>ASsP</a:t>
            </a:r>
            <a:r>
              <a:rPr lang="en-GB" sz="1200" dirty="0">
                <a:solidFill>
                  <a:srgbClr val="002060"/>
                </a:solidFill>
                <a:latin typeface="Times New Roman" pitchFamily="18" charset="0"/>
                <a:cs typeface="Times New Roman" pitchFamily="18" charset="0"/>
              </a:rPr>
              <a:t> (UT)</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938" y="3900614"/>
            <a:ext cx="3037585" cy="1977313"/>
          </a:xfrm>
          <a:prstGeom prst="rect">
            <a:avLst/>
          </a:prstGeom>
        </p:spPr>
      </p:pic>
    </p:spTree>
    <p:extLst>
      <p:ext uri="{BB962C8B-B14F-4D97-AF65-F5344CB8AC3E}">
        <p14:creationId xmlns:p14="http://schemas.microsoft.com/office/powerpoint/2010/main" val="4138705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464714" y="1447802"/>
            <a:ext cx="52408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70212" y="621721"/>
            <a:ext cx="5235388" cy="521279"/>
          </a:xfrm>
          <a:prstGeom prst="rect">
            <a:avLst/>
          </a:prstGeom>
          <a:solidFill>
            <a:srgbClr val="102540"/>
          </a:solidFill>
        </p:spPr>
        <p:txBody>
          <a:bodyPr wrap="square" lIns="91430" tIns="45715" rIns="91430" bIns="45715" rtlCol="0" anchor="ctr">
            <a:spAutoFit/>
          </a:bodyPr>
          <a:lstStyle/>
          <a:p>
            <a:r>
              <a:rPr lang="en-US" sz="2800" dirty="0">
                <a:solidFill>
                  <a:schemeClr val="bg1"/>
                </a:solidFill>
                <a:latin typeface="Times New Roman" pitchFamily="18" charset="0"/>
                <a:cs typeface="Times New Roman" pitchFamily="18" charset="0"/>
              </a:rPr>
              <a:t>26</a:t>
            </a:r>
            <a:r>
              <a:rPr lang="en-US" sz="2800" baseline="30000" dirty="0">
                <a:solidFill>
                  <a:schemeClr val="bg1"/>
                </a:solidFill>
                <a:latin typeface="Times New Roman" pitchFamily="18" charset="0"/>
                <a:cs typeface="Times New Roman" pitchFamily="18" charset="0"/>
              </a:rPr>
              <a:t>th</a:t>
            </a:r>
            <a:r>
              <a:rPr lang="en-US" sz="2800" dirty="0">
                <a:solidFill>
                  <a:schemeClr val="bg1"/>
                </a:solidFill>
                <a:latin typeface="Times New Roman" pitchFamily="18" charset="0"/>
                <a:cs typeface="Times New Roman" pitchFamily="18" charset="0"/>
              </a:rPr>
              <a:t> ICC Mess Night</a:t>
            </a: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11</a:t>
            </a:r>
            <a:endParaRPr lang="en-US" sz="900" dirty="0">
              <a:latin typeface="Times New Roman" pitchFamily="18" charset="0"/>
              <a:cs typeface="Times New Roman" pitchFamily="18" charset="0"/>
            </a:endParaRPr>
          </a:p>
        </p:txBody>
      </p:sp>
      <p:cxnSp>
        <p:nvCxnSpPr>
          <p:cNvPr id="14" name="Straight Connector 13"/>
          <p:cNvCxnSpPr/>
          <p:nvPr/>
        </p:nvCxnSpPr>
        <p:spPr>
          <a:xfrm>
            <a:off x="1464714" y="304800"/>
            <a:ext cx="52408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57325" y="325585"/>
            <a:ext cx="725590" cy="1219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
        <p:nvSpPr>
          <p:cNvPr id="13" name="TextBox 12"/>
          <p:cNvSpPr txBox="1"/>
          <p:nvPr/>
        </p:nvSpPr>
        <p:spPr>
          <a:xfrm>
            <a:off x="152400" y="1764983"/>
            <a:ext cx="2878686" cy="2270909"/>
          </a:xfrm>
          <a:prstGeom prst="rect">
            <a:avLst/>
          </a:prstGeom>
          <a:noFill/>
        </p:spPr>
        <p:txBody>
          <a:bodyPr wrap="square" lIns="87279" tIns="43640" rIns="87279" bIns="43640" rtlCol="0" anchor="ctr">
            <a:spAutoFit/>
          </a:bodyPr>
          <a:lstStyle/>
          <a:p>
            <a:pPr algn="just">
              <a:lnSpc>
                <a:spcPct val="150000"/>
              </a:lnSpc>
            </a:pPr>
            <a:r>
              <a:rPr lang="en-GB" sz="1200" dirty="0">
                <a:solidFill>
                  <a:srgbClr val="002060"/>
                </a:solidFill>
                <a:latin typeface="Times New Roman" pitchFamily="18" charset="0"/>
                <a:cs typeface="Times New Roman" pitchFamily="18" charset="0"/>
              </a:rPr>
              <a:t>Mess Night is a formal gathering for  the Assistant Superintendents of Police (</a:t>
            </a:r>
            <a:r>
              <a:rPr lang="en-GB" sz="1200" dirty="0" err="1">
                <a:solidFill>
                  <a:srgbClr val="002060"/>
                </a:solidFill>
                <a:latin typeface="Times New Roman" pitchFamily="18" charset="0"/>
                <a:cs typeface="Times New Roman" pitchFamily="18" charset="0"/>
              </a:rPr>
              <a:t>ASsP</a:t>
            </a:r>
            <a:r>
              <a:rPr lang="en-GB" sz="1200" dirty="0">
                <a:solidFill>
                  <a:srgbClr val="002060"/>
                </a:solidFill>
                <a:latin typeface="Times New Roman" pitchFamily="18" charset="0"/>
                <a:cs typeface="Times New Roman" pitchFamily="18" charset="0"/>
              </a:rPr>
              <a:t>). The event is attended by the Commandant, National Police Academy and senior police officers both from outside and inside </a:t>
            </a:r>
            <a:r>
              <a:rPr lang="en-GB" sz="1200" dirty="0" err="1">
                <a:solidFill>
                  <a:srgbClr val="002060"/>
                </a:solidFill>
                <a:latin typeface="Times New Roman" pitchFamily="18" charset="0"/>
                <a:cs typeface="Times New Roman" pitchFamily="18" charset="0"/>
              </a:rPr>
              <a:t>NPA</a:t>
            </a:r>
            <a:r>
              <a:rPr lang="en-GB" sz="1200" dirty="0">
                <a:solidFill>
                  <a:srgbClr val="002060"/>
                </a:solidFill>
                <a:latin typeface="Times New Roman" pitchFamily="18" charset="0"/>
                <a:cs typeface="Times New Roman" pitchFamily="18" charset="0"/>
              </a:rPr>
              <a:t>. It gives an excellent chance to the under training officers to interact with senior police officers and other colleagues.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5199" y="1856093"/>
            <a:ext cx="3200400" cy="213549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8375" y="4152900"/>
            <a:ext cx="3200400" cy="220685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225" y="4152901"/>
            <a:ext cx="3041598" cy="221075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811" y="6528863"/>
            <a:ext cx="3053739" cy="214122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5200" y="6528864"/>
            <a:ext cx="3193575" cy="2135499"/>
          </a:xfrm>
          <a:prstGeom prst="rect">
            <a:avLst/>
          </a:prstGeom>
        </p:spPr>
      </p:pic>
    </p:spTree>
    <p:extLst>
      <p:ext uri="{BB962C8B-B14F-4D97-AF65-F5344CB8AC3E}">
        <p14:creationId xmlns:p14="http://schemas.microsoft.com/office/powerpoint/2010/main" val="3580273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2400" y="684180"/>
            <a:ext cx="5334000"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 26</a:t>
            </a:r>
            <a:r>
              <a:rPr lang="en-US" sz="2400" baseline="30000" dirty="0">
                <a:solidFill>
                  <a:schemeClr val="bg1"/>
                </a:solidFill>
                <a:latin typeface="Times New Roman" pitchFamily="18" charset="0"/>
                <a:cs typeface="Times New Roman" pitchFamily="18" charset="0"/>
              </a:rPr>
              <a:t>th</a:t>
            </a:r>
            <a:r>
              <a:rPr lang="en-US" sz="2400" dirty="0">
                <a:solidFill>
                  <a:schemeClr val="bg1"/>
                </a:solidFill>
                <a:latin typeface="Times New Roman" pitchFamily="18" charset="0"/>
                <a:cs typeface="Times New Roman" pitchFamily="18" charset="0"/>
              </a:rPr>
              <a:t> ICC Cultural Night</a:t>
            </a: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12</a:t>
            </a:r>
            <a:endParaRPr lang="en-US" sz="900" dirty="0">
              <a:latin typeface="Times New Roman" pitchFamily="18" charset="0"/>
              <a:cs typeface="Times New Roman" pitchFamily="18" charset="0"/>
            </a:endParaRPr>
          </a:p>
        </p:txBody>
      </p:sp>
      <p:cxnSp>
        <p:nvCxnSpPr>
          <p:cNvPr id="14" name="Straight Connector 13"/>
          <p:cNvCxnSpPr/>
          <p:nvPr/>
        </p:nvCxnSpPr>
        <p:spPr>
          <a:xfrm>
            <a:off x="152400" y="304800"/>
            <a:ext cx="53170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8600" y="1523998"/>
            <a:ext cx="531708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099" y="4245933"/>
            <a:ext cx="3048000" cy="2032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919" y="4245933"/>
            <a:ext cx="2901481" cy="2032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099" y="6540807"/>
            <a:ext cx="3047999" cy="2057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109" y="1907736"/>
            <a:ext cx="2907291" cy="206831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7919" y="6540807"/>
            <a:ext cx="2901481" cy="2032000"/>
          </a:xfrm>
          <a:prstGeom prst="rect">
            <a:avLst/>
          </a:prstGeom>
        </p:spPr>
      </p:pic>
      <p:sp>
        <p:nvSpPr>
          <p:cNvPr id="13" name="Rectangle 1"/>
          <p:cNvSpPr>
            <a:spLocks noChangeArrowheads="1"/>
          </p:cNvSpPr>
          <p:nvPr/>
        </p:nvSpPr>
        <p:spPr bwMode="auto">
          <a:xfrm>
            <a:off x="342899" y="1709460"/>
            <a:ext cx="3064199" cy="227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lang="en-US" sz="1200" dirty="0">
                <a:solidFill>
                  <a:srgbClr val="002060"/>
                </a:solidFill>
                <a:latin typeface="Times New Roman" pitchFamily="18" charset="0"/>
                <a:cs typeface="Times New Roman" pitchFamily="18" charset="0"/>
              </a:rPr>
              <a:t>National Police Academy organized a vibrant Cultural Night for 26</a:t>
            </a:r>
            <a:r>
              <a:rPr lang="en-US" sz="1200" baseline="30000" dirty="0">
                <a:solidFill>
                  <a:srgbClr val="002060"/>
                </a:solidFill>
                <a:latin typeface="Times New Roman" pitchFamily="18" charset="0"/>
                <a:cs typeface="Times New Roman" pitchFamily="18" charset="0"/>
              </a:rPr>
              <a:t>th</a:t>
            </a:r>
            <a:r>
              <a:rPr lang="en-US" sz="1200" dirty="0">
                <a:solidFill>
                  <a:srgbClr val="002060"/>
                </a:solidFill>
                <a:latin typeface="Times New Roman" pitchFamily="18" charset="0"/>
                <a:cs typeface="Times New Roman" pitchFamily="18" charset="0"/>
              </a:rPr>
              <a:t> ICC showcasing traditional songs and attire from their respective regions. The event highlighted the beauty of Pakistan’s diverse cultures and promoted mutual understanding and respect. The event was marked as evening of unity and celebration.</a:t>
            </a:r>
          </a:p>
        </p:txBody>
      </p:sp>
      <p:sp>
        <p:nvSpPr>
          <p:cNvPr id="15" name="Rectangle 14"/>
          <p:cNvSpPr/>
          <p:nvPr/>
        </p:nvSpPr>
        <p:spPr>
          <a:xfrm>
            <a:off x="5790355" y="289487"/>
            <a:ext cx="801790" cy="1251039"/>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22796336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1348408" y="313851"/>
            <a:ext cx="5280992"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48407" y="649079"/>
            <a:ext cx="5280993"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26</a:t>
            </a:r>
            <a:r>
              <a:rPr lang="en-US" sz="2400" baseline="30000" dirty="0">
                <a:solidFill>
                  <a:schemeClr val="bg1"/>
                </a:solidFill>
                <a:latin typeface="Times New Roman" pitchFamily="18" charset="0"/>
                <a:cs typeface="Times New Roman" pitchFamily="18" charset="0"/>
              </a:rPr>
              <a:t>th</a:t>
            </a:r>
            <a:r>
              <a:rPr lang="en-US" sz="2400" dirty="0">
                <a:solidFill>
                  <a:schemeClr val="bg1"/>
                </a:solidFill>
                <a:latin typeface="Times New Roman" pitchFamily="18" charset="0"/>
                <a:cs typeface="Times New Roman" pitchFamily="18" charset="0"/>
              </a:rPr>
              <a:t> ICC </a:t>
            </a:r>
            <a:r>
              <a:rPr lang="en-US" sz="2300" dirty="0">
                <a:solidFill>
                  <a:schemeClr val="bg1"/>
                </a:solidFill>
                <a:latin typeface="Times New Roman" pitchFamily="18" charset="0"/>
                <a:cs typeface="Times New Roman" pitchFamily="18" charset="0"/>
              </a:rPr>
              <a:t>Workshops on Counter Terrorism</a:t>
            </a:r>
            <a:endParaRPr lang="en-US" sz="1200" dirty="0">
              <a:solidFill>
                <a:schemeClr val="bg1"/>
              </a:solidFill>
              <a:latin typeface="Times New Roman" pitchFamily="18" charset="0"/>
              <a:cs typeface="Times New Roman" pitchFamily="18" charset="0"/>
            </a:endParaRPr>
          </a:p>
        </p:txBody>
      </p:sp>
      <p:sp>
        <p:nvSpPr>
          <p:cNvPr id="11" name="Rectangle 10"/>
          <p:cNvSpPr/>
          <p:nvPr/>
        </p:nvSpPr>
        <p:spPr>
          <a:xfrm>
            <a:off x="108284"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13</a:t>
            </a:r>
            <a:endParaRPr lang="en-US" sz="900" dirty="0">
              <a:latin typeface="Times New Roman" pitchFamily="18" charset="0"/>
              <a:cs typeface="Times New Roman" pitchFamily="18" charset="0"/>
            </a:endParaRPr>
          </a:p>
        </p:txBody>
      </p:sp>
      <p:sp>
        <p:nvSpPr>
          <p:cNvPr id="16" name="TextBox 15"/>
          <p:cNvSpPr txBox="1"/>
          <p:nvPr/>
        </p:nvSpPr>
        <p:spPr>
          <a:xfrm>
            <a:off x="3590515" y="3713692"/>
            <a:ext cx="3052533" cy="272797"/>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IGP (R) Tariq </a:t>
            </a:r>
            <a:r>
              <a:rPr lang="en-GB" sz="1200" dirty="0" err="1">
                <a:solidFill>
                  <a:srgbClr val="002060"/>
                </a:solidFill>
                <a:latin typeface="Times New Roman" pitchFamily="18" charset="0"/>
                <a:cs typeface="Times New Roman" pitchFamily="18" charset="0"/>
              </a:rPr>
              <a:t>Pervaiz</a:t>
            </a:r>
            <a:r>
              <a:rPr lang="en-GB" sz="1200" dirty="0">
                <a:solidFill>
                  <a:srgbClr val="002060"/>
                </a:solidFill>
                <a:latin typeface="Times New Roman" pitchFamily="18" charset="0"/>
                <a:cs typeface="Times New Roman" pitchFamily="18" charset="0"/>
              </a:rPr>
              <a:t>, PSP</a:t>
            </a:r>
          </a:p>
        </p:txBody>
      </p:sp>
      <p:sp>
        <p:nvSpPr>
          <p:cNvPr id="20" name="TextBox 19"/>
          <p:cNvSpPr txBox="1"/>
          <p:nvPr/>
        </p:nvSpPr>
        <p:spPr>
          <a:xfrm>
            <a:off x="408296" y="8507104"/>
            <a:ext cx="2739190" cy="272798"/>
          </a:xfrm>
          <a:prstGeom prst="rect">
            <a:avLst/>
          </a:prstGeom>
          <a:noFill/>
        </p:spPr>
        <p:txBody>
          <a:bodyPr wrap="square" lIns="87279" tIns="43640" rIns="87279" bIns="43640" rtlCol="0">
            <a:spAutoFit/>
          </a:bodyPr>
          <a:lstStyle/>
          <a:p>
            <a:pPr algn="ctr"/>
            <a:r>
              <a:rPr lang="en-GB" sz="1200" dirty="0" err="1">
                <a:solidFill>
                  <a:srgbClr val="002060"/>
                </a:solidFill>
                <a:latin typeface="Times New Roman" pitchFamily="18" charset="0"/>
                <a:cs typeface="Times New Roman" pitchFamily="18" charset="0"/>
              </a:rPr>
              <a:t>Mr.</a:t>
            </a:r>
            <a:r>
              <a:rPr lang="en-GB" sz="1200" dirty="0">
                <a:solidFill>
                  <a:srgbClr val="002060"/>
                </a:solidFill>
                <a:latin typeface="Times New Roman" pitchFamily="18" charset="0"/>
                <a:cs typeface="Times New Roman" pitchFamily="18" charset="0"/>
              </a:rPr>
              <a:t> </a:t>
            </a:r>
            <a:r>
              <a:rPr lang="en-GB" sz="1200" dirty="0" err="1">
                <a:solidFill>
                  <a:srgbClr val="002060"/>
                </a:solidFill>
                <a:latin typeface="Times New Roman" pitchFamily="18" charset="0"/>
                <a:cs typeface="Times New Roman" pitchFamily="18" charset="0"/>
              </a:rPr>
              <a:t>Umair</a:t>
            </a:r>
            <a:r>
              <a:rPr lang="en-GB" sz="1200" dirty="0">
                <a:solidFill>
                  <a:srgbClr val="002060"/>
                </a:solidFill>
                <a:latin typeface="Times New Roman" pitchFamily="18" charset="0"/>
                <a:cs typeface="Times New Roman" pitchFamily="18" charset="0"/>
              </a:rPr>
              <a:t> </a:t>
            </a:r>
            <a:r>
              <a:rPr lang="en-GB" sz="1200" dirty="0" err="1">
                <a:solidFill>
                  <a:srgbClr val="002060"/>
                </a:solidFill>
                <a:latin typeface="Times New Roman" pitchFamily="18" charset="0"/>
                <a:cs typeface="Times New Roman" pitchFamily="18" charset="0"/>
              </a:rPr>
              <a:t>Nazar</a:t>
            </a:r>
            <a:r>
              <a:rPr lang="en-GB" sz="1200" dirty="0">
                <a:solidFill>
                  <a:srgbClr val="002060"/>
                </a:solidFill>
                <a:latin typeface="Times New Roman" pitchFamily="18" charset="0"/>
                <a:cs typeface="Times New Roman" pitchFamily="18" charset="0"/>
              </a:rPr>
              <a:t>, UNODC</a:t>
            </a:r>
          </a:p>
        </p:txBody>
      </p:sp>
      <p:sp>
        <p:nvSpPr>
          <p:cNvPr id="23" name="TextBox 22"/>
          <p:cNvSpPr txBox="1"/>
          <p:nvPr/>
        </p:nvSpPr>
        <p:spPr>
          <a:xfrm>
            <a:off x="3562104" y="8458200"/>
            <a:ext cx="3014965"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DIG (R) </a:t>
            </a:r>
            <a:r>
              <a:rPr lang="en-GB" sz="1200" dirty="0" err="1">
                <a:solidFill>
                  <a:srgbClr val="002060"/>
                </a:solidFill>
                <a:latin typeface="Times New Roman" pitchFamily="18" charset="0"/>
                <a:cs typeface="Times New Roman" pitchFamily="18" charset="0"/>
              </a:rPr>
              <a:t>Manzar</a:t>
            </a:r>
            <a:r>
              <a:rPr lang="en-GB" sz="1200" dirty="0">
                <a:solidFill>
                  <a:srgbClr val="002060"/>
                </a:solidFill>
                <a:latin typeface="Times New Roman" pitchFamily="18" charset="0"/>
                <a:cs typeface="Times New Roman" pitchFamily="18" charset="0"/>
              </a:rPr>
              <a:t> Zaidi, PSP</a:t>
            </a:r>
          </a:p>
        </p:txBody>
      </p:sp>
      <p:cxnSp>
        <p:nvCxnSpPr>
          <p:cNvPr id="30" name="Straight Connector 29"/>
          <p:cNvCxnSpPr/>
          <p:nvPr/>
        </p:nvCxnSpPr>
        <p:spPr>
          <a:xfrm flipV="1">
            <a:off x="1348408" y="1456851"/>
            <a:ext cx="5280992"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1698873"/>
            <a:ext cx="3051554" cy="1981588"/>
          </a:xfrm>
          <a:prstGeom prst="rect">
            <a:avLst/>
          </a:prstGeom>
        </p:spPr>
      </p:pic>
      <p:sp>
        <p:nvSpPr>
          <p:cNvPr id="24" name="TextBox 23"/>
          <p:cNvSpPr txBox="1"/>
          <p:nvPr/>
        </p:nvSpPr>
        <p:spPr>
          <a:xfrm>
            <a:off x="214952" y="6107217"/>
            <a:ext cx="3104147"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IGP (R)  </a:t>
            </a:r>
            <a:r>
              <a:rPr lang="en-GB" sz="1200" dirty="0" err="1">
                <a:solidFill>
                  <a:srgbClr val="002060"/>
                </a:solidFill>
                <a:latin typeface="Times New Roman" pitchFamily="18" charset="0"/>
                <a:cs typeface="Times New Roman" pitchFamily="18" charset="0"/>
              </a:rPr>
              <a:t>Ihsan</a:t>
            </a:r>
            <a:r>
              <a:rPr lang="en-GB" sz="1200" dirty="0">
                <a:solidFill>
                  <a:srgbClr val="002060"/>
                </a:solidFill>
                <a:latin typeface="Times New Roman" pitchFamily="18" charset="0"/>
                <a:cs typeface="Times New Roman" pitchFamily="18" charset="0"/>
              </a:rPr>
              <a:t> </a:t>
            </a:r>
            <a:r>
              <a:rPr lang="en-GB" sz="1200" dirty="0" err="1">
                <a:solidFill>
                  <a:srgbClr val="002060"/>
                </a:solidFill>
                <a:latin typeface="Times New Roman" pitchFamily="18" charset="0"/>
                <a:cs typeface="Times New Roman" pitchFamily="18" charset="0"/>
              </a:rPr>
              <a:t>Ghani</a:t>
            </a:r>
            <a:r>
              <a:rPr lang="en-GB" sz="1200" dirty="0">
                <a:solidFill>
                  <a:srgbClr val="002060"/>
                </a:solidFill>
                <a:latin typeface="Times New Roman" pitchFamily="18" charset="0"/>
                <a:cs typeface="Times New Roman" pitchFamily="18" charset="0"/>
              </a:rPr>
              <a:t>, PSP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753" y="6512753"/>
            <a:ext cx="3014963" cy="19454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952" y="6512753"/>
            <a:ext cx="3057638" cy="1935053"/>
          </a:xfrm>
          <a:prstGeom prst="rect">
            <a:avLst/>
          </a:prstGeom>
        </p:spPr>
      </p:pic>
      <p:sp>
        <p:nvSpPr>
          <p:cNvPr id="25" name="TextBox 24"/>
          <p:cNvSpPr txBox="1"/>
          <p:nvPr/>
        </p:nvSpPr>
        <p:spPr>
          <a:xfrm>
            <a:off x="3657600" y="6059762"/>
            <a:ext cx="2846082"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Addl. IGP </a:t>
            </a:r>
            <a:r>
              <a:rPr lang="en-GB" sz="1200" dirty="0" err="1">
                <a:solidFill>
                  <a:srgbClr val="002060"/>
                </a:solidFill>
                <a:latin typeface="Times New Roman" pitchFamily="18" charset="0"/>
                <a:cs typeface="Times New Roman" pitchFamily="18" charset="0"/>
              </a:rPr>
              <a:t>Shahzada</a:t>
            </a:r>
            <a:r>
              <a:rPr lang="en-GB" sz="1200" dirty="0">
                <a:solidFill>
                  <a:srgbClr val="002060"/>
                </a:solidFill>
                <a:latin typeface="Times New Roman" pitchFamily="18" charset="0"/>
                <a:cs typeface="Times New Roman" pitchFamily="18" charset="0"/>
              </a:rPr>
              <a:t> Sultan, PSP</a:t>
            </a:r>
          </a:p>
        </p:txBody>
      </p:sp>
      <p:sp>
        <p:nvSpPr>
          <p:cNvPr id="18" name="Rectangle 17"/>
          <p:cNvSpPr/>
          <p:nvPr/>
        </p:nvSpPr>
        <p:spPr>
          <a:xfrm>
            <a:off x="293996" y="237651"/>
            <a:ext cx="725590" cy="1219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4061461"/>
            <a:ext cx="3046862" cy="198123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7752" y="1665033"/>
            <a:ext cx="3014964" cy="203436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7753" y="4046650"/>
            <a:ext cx="3014964" cy="1996044"/>
          </a:xfrm>
          <a:prstGeom prst="rect">
            <a:avLst/>
          </a:prstGeom>
        </p:spPr>
      </p:pic>
      <p:sp>
        <p:nvSpPr>
          <p:cNvPr id="19" name="TextBox 18">
            <a:extLst>
              <a:ext uri="{FF2B5EF4-FFF2-40B4-BE49-F238E27FC236}">
                <a16:creationId xmlns="" xmlns:a16="http://schemas.microsoft.com/office/drawing/2014/main" id="{BCBC35E9-F68B-40B9-91A6-0547075C4412}"/>
              </a:ext>
            </a:extLst>
          </p:cNvPr>
          <p:cNvSpPr txBox="1"/>
          <p:nvPr/>
        </p:nvSpPr>
        <p:spPr>
          <a:xfrm>
            <a:off x="228600" y="3703251"/>
            <a:ext cx="3052533" cy="272797"/>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Fixing goals for the Workshop</a:t>
            </a:r>
          </a:p>
        </p:txBody>
      </p:sp>
    </p:spTree>
    <p:extLst>
      <p:ext uri="{BB962C8B-B14F-4D97-AF65-F5344CB8AC3E}">
        <p14:creationId xmlns:p14="http://schemas.microsoft.com/office/powerpoint/2010/main" val="1259783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6200" y="304800"/>
            <a:ext cx="52254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6200" y="1245349"/>
            <a:ext cx="5181600" cy="9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548788"/>
            <a:ext cx="5280993"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41</a:t>
            </a:r>
            <a:r>
              <a:rPr lang="en-US" sz="2400" baseline="30000" dirty="0">
                <a:solidFill>
                  <a:schemeClr val="bg1"/>
                </a:solidFill>
                <a:latin typeface="Times New Roman" pitchFamily="18" charset="0"/>
                <a:cs typeface="Times New Roman" pitchFamily="18" charset="0"/>
              </a:rPr>
              <a:t>st</a:t>
            </a:r>
            <a:r>
              <a:rPr lang="en-US" sz="2400" dirty="0">
                <a:solidFill>
                  <a:schemeClr val="bg1"/>
                </a:solidFill>
                <a:latin typeface="Times New Roman" pitchFamily="18" charset="0"/>
                <a:cs typeface="Times New Roman" pitchFamily="18" charset="0"/>
              </a:rPr>
              <a:t> MCMC Graduation Ceremony </a:t>
            </a:r>
          </a:p>
        </p:txBody>
      </p:sp>
      <p:sp>
        <p:nvSpPr>
          <p:cNvPr id="11" name="Rectangle 10"/>
          <p:cNvSpPr/>
          <p:nvPr/>
        </p:nvSpPr>
        <p:spPr>
          <a:xfrm>
            <a:off x="108285" y="8839200"/>
            <a:ext cx="6673516"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14</a:t>
            </a:r>
            <a:endParaRPr lang="en-US" sz="900" dirty="0">
              <a:latin typeface="Times New Roman" pitchFamily="18" charset="0"/>
              <a:cs typeface="Times New Roman" pitchFamily="18" charset="0"/>
            </a:endParaRPr>
          </a:p>
        </p:txBody>
      </p:sp>
      <p:sp>
        <p:nvSpPr>
          <p:cNvPr id="4" name="TextBox 3"/>
          <p:cNvSpPr txBox="1"/>
          <p:nvPr/>
        </p:nvSpPr>
        <p:spPr>
          <a:xfrm>
            <a:off x="2717520" y="4841544"/>
            <a:ext cx="3898232" cy="272798"/>
          </a:xfrm>
          <a:prstGeom prst="rect">
            <a:avLst/>
          </a:prstGeom>
          <a:noFill/>
          <a:ln>
            <a:noFill/>
          </a:ln>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Group Photo with Chief Guest </a:t>
            </a:r>
          </a:p>
        </p:txBody>
      </p:sp>
      <p:sp>
        <p:nvSpPr>
          <p:cNvPr id="20" name="Rectangle 19"/>
          <p:cNvSpPr/>
          <p:nvPr/>
        </p:nvSpPr>
        <p:spPr>
          <a:xfrm>
            <a:off x="152400" y="5498592"/>
            <a:ext cx="3465095" cy="292608"/>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ctr"/>
            <a:r>
              <a:rPr lang="en-US" sz="2000" dirty="0">
                <a:latin typeface="Times New Roman" pitchFamily="18" charset="0"/>
                <a:cs typeface="Times New Roman" pitchFamily="18" charset="0"/>
              </a:rPr>
              <a:t>PARTICIPANTS </a:t>
            </a:r>
          </a:p>
        </p:txBody>
      </p:sp>
      <p:sp>
        <p:nvSpPr>
          <p:cNvPr id="9" name="Rectangle 8"/>
          <p:cNvSpPr/>
          <p:nvPr/>
        </p:nvSpPr>
        <p:spPr>
          <a:xfrm>
            <a:off x="152400" y="6006152"/>
            <a:ext cx="3657600" cy="2369299"/>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nSpc>
                <a:spcPct val="150000"/>
              </a:lnSpc>
            </a:pPr>
            <a:r>
              <a:rPr lang="en-GB" sz="1000" dirty="0" err="1">
                <a:latin typeface="Times New Roman" pitchFamily="18" charset="0"/>
                <a:cs typeface="Times New Roman" pitchFamily="18" charset="0"/>
              </a:rPr>
              <a:t>Mr.</a:t>
            </a:r>
            <a:r>
              <a:rPr lang="en-GB" sz="1000" dirty="0">
                <a:latin typeface="Times New Roman" pitchFamily="18" charset="0"/>
                <a:cs typeface="Times New Roman" pitchFamily="18" charset="0"/>
              </a:rPr>
              <a:t> Malik </a:t>
            </a:r>
            <a:r>
              <a:rPr lang="en-GB" sz="1000" dirty="0" err="1">
                <a:latin typeface="Times New Roman" pitchFamily="18" charset="0"/>
                <a:cs typeface="Times New Roman" pitchFamily="18" charset="0"/>
              </a:rPr>
              <a:t>Jameel</a:t>
            </a:r>
            <a:r>
              <a:rPr lang="en-GB" sz="1000" dirty="0">
                <a:latin typeface="Times New Roman" pitchFamily="18" charset="0"/>
                <a:cs typeface="Times New Roman" pitchFamily="18" charset="0"/>
              </a:rPr>
              <a:t>, PSP	Capt. (R) </a:t>
            </a:r>
            <a:r>
              <a:rPr lang="en-GB" sz="1000" dirty="0" err="1">
                <a:latin typeface="Times New Roman" pitchFamily="18" charset="0"/>
                <a:cs typeface="Times New Roman" pitchFamily="18" charset="0"/>
              </a:rPr>
              <a:t>Sher</a:t>
            </a:r>
            <a:r>
              <a:rPr lang="en-GB" sz="1000" dirty="0">
                <a:latin typeface="Times New Roman" pitchFamily="18" charset="0"/>
                <a:cs typeface="Times New Roman" pitchFamily="18" charset="0"/>
              </a:rPr>
              <a:t> Ali, PSP </a:t>
            </a:r>
          </a:p>
          <a:p>
            <a:pPr>
              <a:lnSpc>
                <a:spcPct val="150000"/>
              </a:lnSpc>
            </a:pPr>
            <a:r>
              <a:rPr lang="en-GB" sz="1000" dirty="0" err="1">
                <a:latin typeface="Times New Roman" pitchFamily="18" charset="0"/>
                <a:cs typeface="Times New Roman" pitchFamily="18" charset="0"/>
              </a:rPr>
              <a:t>Mr.</a:t>
            </a:r>
            <a:r>
              <a:rPr lang="en-GB" sz="1000" dirty="0">
                <a:latin typeface="Times New Roman" pitchFamily="18" charset="0"/>
                <a:cs typeface="Times New Roman" pitchFamily="18" charset="0"/>
              </a:rPr>
              <a:t> </a:t>
            </a:r>
            <a:r>
              <a:rPr lang="en-GB" sz="1000" dirty="0" err="1">
                <a:latin typeface="Times New Roman" pitchFamily="18" charset="0"/>
                <a:cs typeface="Times New Roman" pitchFamily="18" charset="0"/>
              </a:rPr>
              <a:t>Zubair</a:t>
            </a:r>
            <a:r>
              <a:rPr lang="en-GB" sz="1000" dirty="0">
                <a:latin typeface="Times New Roman" pitchFamily="18" charset="0"/>
                <a:cs typeface="Times New Roman" pitchFamily="18" charset="0"/>
              </a:rPr>
              <a:t> </a:t>
            </a:r>
            <a:r>
              <a:rPr lang="en-GB" sz="1000" dirty="0" err="1">
                <a:latin typeface="Times New Roman" pitchFamily="18" charset="0"/>
                <a:cs typeface="Times New Roman" pitchFamily="18" charset="0"/>
              </a:rPr>
              <a:t>Nazir</a:t>
            </a:r>
            <a:r>
              <a:rPr lang="en-GB" sz="1000" dirty="0">
                <a:latin typeface="Times New Roman" pitchFamily="18" charset="0"/>
                <a:cs typeface="Times New Roman" pitchFamily="18" charset="0"/>
              </a:rPr>
              <a:t> Ahmed, PSP	Capt. (R) </a:t>
            </a:r>
            <a:r>
              <a:rPr lang="en-GB" sz="1000" dirty="0" err="1">
                <a:latin typeface="Times New Roman" pitchFamily="18" charset="0"/>
                <a:cs typeface="Times New Roman" pitchFamily="18" charset="0"/>
              </a:rPr>
              <a:t>Ghulam</a:t>
            </a:r>
            <a:r>
              <a:rPr lang="en-GB" sz="1000" dirty="0">
                <a:latin typeface="Times New Roman" pitchFamily="18" charset="0"/>
                <a:cs typeface="Times New Roman" pitchFamily="18" charset="0"/>
              </a:rPr>
              <a:t> </a:t>
            </a:r>
            <a:r>
              <a:rPr lang="en-GB" sz="1000" dirty="0" err="1">
                <a:latin typeface="Times New Roman" pitchFamily="18" charset="0"/>
                <a:cs typeface="Times New Roman" pitchFamily="18" charset="0"/>
              </a:rPr>
              <a:t>Murtaza</a:t>
            </a:r>
            <a:r>
              <a:rPr lang="en-GB" sz="1000" dirty="0">
                <a:latin typeface="Times New Roman" pitchFamily="18" charset="0"/>
                <a:cs typeface="Times New Roman" pitchFamily="18" charset="0"/>
              </a:rPr>
              <a:t>, PSP</a:t>
            </a:r>
          </a:p>
          <a:p>
            <a:pPr>
              <a:lnSpc>
                <a:spcPct val="150000"/>
              </a:lnSpc>
            </a:pPr>
            <a:r>
              <a:rPr lang="en-GB" sz="1000" dirty="0">
                <a:latin typeface="Times New Roman" pitchFamily="18" charset="0"/>
                <a:cs typeface="Times New Roman" pitchFamily="18" charset="0"/>
              </a:rPr>
              <a:t>Muhammad Tariq Nawaz, PSP 	Capt. (R) </a:t>
            </a:r>
            <a:r>
              <a:rPr lang="en-GB" sz="1000" dirty="0" err="1">
                <a:latin typeface="Times New Roman" pitchFamily="18" charset="0"/>
                <a:cs typeface="Times New Roman" pitchFamily="18" charset="0"/>
              </a:rPr>
              <a:t>Zuhaib</a:t>
            </a:r>
            <a:r>
              <a:rPr lang="en-GB" sz="1000" dirty="0">
                <a:latin typeface="Times New Roman" pitchFamily="18" charset="0"/>
                <a:cs typeface="Times New Roman" pitchFamily="18" charset="0"/>
              </a:rPr>
              <a:t> </a:t>
            </a:r>
            <a:r>
              <a:rPr lang="en-GB" sz="1000" dirty="0" err="1">
                <a:latin typeface="Times New Roman" pitchFamily="18" charset="0"/>
                <a:cs typeface="Times New Roman" pitchFamily="18" charset="0"/>
              </a:rPr>
              <a:t>Muhsin</a:t>
            </a:r>
            <a:r>
              <a:rPr lang="en-GB" sz="1000" dirty="0">
                <a:latin typeface="Times New Roman" pitchFamily="18" charset="0"/>
                <a:cs typeface="Times New Roman" pitchFamily="18" charset="0"/>
              </a:rPr>
              <a:t>, PSP</a:t>
            </a:r>
          </a:p>
          <a:p>
            <a:pPr>
              <a:lnSpc>
                <a:spcPct val="150000"/>
              </a:lnSpc>
            </a:pPr>
            <a:r>
              <a:rPr lang="en-GB" sz="1000" dirty="0" err="1">
                <a:latin typeface="Times New Roman" pitchFamily="18" charset="0"/>
                <a:cs typeface="Times New Roman" pitchFamily="18" charset="0"/>
              </a:rPr>
              <a:t>Mr.</a:t>
            </a:r>
            <a:r>
              <a:rPr lang="en-GB" sz="1000" dirty="0">
                <a:latin typeface="Times New Roman" pitchFamily="18" charset="0"/>
                <a:cs typeface="Times New Roman" pitchFamily="18" charset="0"/>
              </a:rPr>
              <a:t> Muhammad Imran, PSP 	</a:t>
            </a:r>
            <a:r>
              <a:rPr lang="en-GB" sz="1000" dirty="0" err="1">
                <a:latin typeface="Times New Roman" pitchFamily="18" charset="0"/>
                <a:cs typeface="Times New Roman" pitchFamily="18" charset="0"/>
              </a:rPr>
              <a:t>Mr.</a:t>
            </a:r>
            <a:r>
              <a:rPr lang="en-GB" sz="1000" dirty="0">
                <a:latin typeface="Times New Roman" pitchFamily="18" charset="0"/>
                <a:cs typeface="Times New Roman" pitchFamily="18" charset="0"/>
              </a:rPr>
              <a:t> </a:t>
            </a:r>
            <a:r>
              <a:rPr lang="en-GB" sz="1000" dirty="0" err="1">
                <a:latin typeface="Times New Roman" pitchFamily="18" charset="0"/>
                <a:cs typeface="Times New Roman" pitchFamily="18" charset="0"/>
              </a:rPr>
              <a:t>Saadullah</a:t>
            </a:r>
            <a:r>
              <a:rPr lang="en-GB" sz="1000" dirty="0">
                <a:latin typeface="Times New Roman" pitchFamily="18" charset="0"/>
                <a:cs typeface="Times New Roman" pitchFamily="18" charset="0"/>
              </a:rPr>
              <a:t> Khan, NAB</a:t>
            </a:r>
          </a:p>
          <a:p>
            <a:pPr>
              <a:lnSpc>
                <a:spcPct val="150000"/>
              </a:lnSpc>
            </a:pPr>
            <a:r>
              <a:rPr lang="en-GB" sz="1000" dirty="0" err="1">
                <a:latin typeface="Times New Roman" pitchFamily="18" charset="0"/>
                <a:cs typeface="Times New Roman" pitchFamily="18" charset="0"/>
              </a:rPr>
              <a:t>Ms.</a:t>
            </a:r>
            <a:r>
              <a:rPr lang="en-GB" sz="1000" dirty="0">
                <a:latin typeface="Times New Roman" pitchFamily="18" charset="0"/>
                <a:cs typeface="Times New Roman" pitchFamily="18" charset="0"/>
              </a:rPr>
              <a:t> </a:t>
            </a:r>
            <a:r>
              <a:rPr lang="en-GB" sz="1000" dirty="0" err="1">
                <a:latin typeface="Times New Roman" pitchFamily="18" charset="0"/>
                <a:cs typeface="Times New Roman" pitchFamily="18" charset="0"/>
              </a:rPr>
              <a:t>Suhai</a:t>
            </a:r>
            <a:r>
              <a:rPr lang="en-GB" sz="1000" dirty="0">
                <a:latin typeface="Times New Roman" pitchFamily="18" charset="0"/>
                <a:cs typeface="Times New Roman" pitchFamily="18" charset="0"/>
              </a:rPr>
              <a:t> Aziz, PSP	</a:t>
            </a:r>
            <a:r>
              <a:rPr lang="en-GB" sz="1000" dirty="0" err="1">
                <a:latin typeface="Times New Roman" pitchFamily="18" charset="0"/>
                <a:cs typeface="Times New Roman" pitchFamily="18" charset="0"/>
              </a:rPr>
              <a:t>Mr.</a:t>
            </a:r>
            <a:r>
              <a:rPr lang="en-GB" sz="1000" dirty="0">
                <a:latin typeface="Times New Roman" pitchFamily="18" charset="0"/>
                <a:cs typeface="Times New Roman" pitchFamily="18" charset="0"/>
              </a:rPr>
              <a:t> </a:t>
            </a:r>
            <a:r>
              <a:rPr lang="en-GB" sz="1000" dirty="0" err="1">
                <a:latin typeface="Times New Roman" pitchFamily="18" charset="0"/>
                <a:cs typeface="Times New Roman" pitchFamily="18" charset="0"/>
              </a:rPr>
              <a:t>Qamar</a:t>
            </a:r>
            <a:r>
              <a:rPr lang="en-GB" sz="1000" dirty="0">
                <a:latin typeface="Times New Roman" pitchFamily="18" charset="0"/>
                <a:cs typeface="Times New Roman" pitchFamily="18" charset="0"/>
              </a:rPr>
              <a:t> </a:t>
            </a:r>
            <a:r>
              <a:rPr lang="en-GB" sz="1000" dirty="0" err="1">
                <a:latin typeface="Times New Roman" pitchFamily="18" charset="0"/>
                <a:cs typeface="Times New Roman" pitchFamily="18" charset="0"/>
              </a:rPr>
              <a:t>Shahzad</a:t>
            </a:r>
            <a:r>
              <a:rPr lang="en-GB" sz="1000" dirty="0">
                <a:latin typeface="Times New Roman" pitchFamily="18" charset="0"/>
                <a:cs typeface="Times New Roman" pitchFamily="18" charset="0"/>
              </a:rPr>
              <a:t>, NAB</a:t>
            </a:r>
          </a:p>
          <a:p>
            <a:pPr>
              <a:lnSpc>
                <a:spcPct val="150000"/>
              </a:lnSpc>
            </a:pPr>
            <a:r>
              <a:rPr lang="en-GB" sz="1000" dirty="0">
                <a:latin typeface="Times New Roman" pitchFamily="18" charset="0"/>
                <a:cs typeface="Times New Roman" pitchFamily="18" charset="0"/>
              </a:rPr>
              <a:t>Syed </a:t>
            </a:r>
            <a:r>
              <a:rPr lang="en-GB" sz="1000" dirty="0" err="1">
                <a:latin typeface="Times New Roman" pitchFamily="18" charset="0"/>
                <a:cs typeface="Times New Roman" pitchFamily="18" charset="0"/>
              </a:rPr>
              <a:t>Asad</a:t>
            </a:r>
            <a:r>
              <a:rPr lang="en-GB" sz="1000" dirty="0">
                <a:latin typeface="Times New Roman" pitchFamily="18" charset="0"/>
                <a:cs typeface="Times New Roman" pitchFamily="18" charset="0"/>
              </a:rPr>
              <a:t> Muzaffar, PSP	Mr. </a:t>
            </a:r>
            <a:r>
              <a:rPr lang="en-GB" sz="1000" dirty="0" err="1">
                <a:latin typeface="Times New Roman" pitchFamily="18" charset="0"/>
                <a:cs typeface="Times New Roman" pitchFamily="18" charset="0"/>
              </a:rPr>
              <a:t>Shehzad</a:t>
            </a:r>
            <a:r>
              <a:rPr lang="en-GB" sz="1000" dirty="0">
                <a:latin typeface="Times New Roman" pitchFamily="18" charset="0"/>
                <a:cs typeface="Times New Roman" pitchFamily="18" charset="0"/>
              </a:rPr>
              <a:t> </a:t>
            </a:r>
            <a:r>
              <a:rPr lang="en-GB" sz="1000" dirty="0" err="1">
                <a:latin typeface="Times New Roman" pitchFamily="18" charset="0"/>
                <a:cs typeface="Times New Roman" pitchFamily="18" charset="0"/>
              </a:rPr>
              <a:t>Javed</a:t>
            </a:r>
            <a:r>
              <a:rPr lang="en-GB" sz="1000" dirty="0">
                <a:latin typeface="Times New Roman" pitchFamily="18" charset="0"/>
                <a:cs typeface="Times New Roman" pitchFamily="18" charset="0"/>
              </a:rPr>
              <a:t> Khan, NAB </a:t>
            </a:r>
          </a:p>
          <a:p>
            <a:pPr>
              <a:lnSpc>
                <a:spcPct val="150000"/>
              </a:lnSpc>
            </a:pPr>
            <a:r>
              <a:rPr lang="en-GB" sz="1000" dirty="0" err="1">
                <a:latin typeface="Times New Roman" pitchFamily="18" charset="0"/>
                <a:cs typeface="Times New Roman" pitchFamily="18" charset="0"/>
              </a:rPr>
              <a:t>Mr.</a:t>
            </a:r>
            <a:r>
              <a:rPr lang="en-GB" sz="1000" dirty="0">
                <a:latin typeface="Times New Roman" pitchFamily="18" charset="0"/>
                <a:cs typeface="Times New Roman" pitchFamily="18" charset="0"/>
              </a:rPr>
              <a:t> Ahmed Nawaz Shah, PSP	Mr. Allah </a:t>
            </a:r>
            <a:r>
              <a:rPr lang="en-GB" sz="1000" dirty="0" err="1">
                <a:latin typeface="Times New Roman" pitchFamily="18" charset="0"/>
                <a:cs typeface="Times New Roman" pitchFamily="18" charset="0"/>
              </a:rPr>
              <a:t>Rakha</a:t>
            </a:r>
            <a:r>
              <a:rPr lang="en-GB" sz="1000" dirty="0">
                <a:latin typeface="Times New Roman" pitchFamily="18" charset="0"/>
                <a:cs typeface="Times New Roman" pitchFamily="18" charset="0"/>
              </a:rPr>
              <a:t>, NAB </a:t>
            </a:r>
          </a:p>
          <a:p>
            <a:pPr>
              <a:lnSpc>
                <a:spcPct val="150000"/>
              </a:lnSpc>
            </a:pPr>
            <a:r>
              <a:rPr lang="en-GB" sz="1000" dirty="0" err="1">
                <a:latin typeface="Times New Roman" pitchFamily="18" charset="0"/>
                <a:cs typeface="Times New Roman" pitchFamily="18" charset="0"/>
              </a:rPr>
              <a:t>Mr.</a:t>
            </a:r>
            <a:r>
              <a:rPr lang="en-GB" sz="1000" dirty="0">
                <a:latin typeface="Times New Roman" pitchFamily="18" charset="0"/>
                <a:cs typeface="Times New Roman" pitchFamily="18" charset="0"/>
              </a:rPr>
              <a:t> Muhammad Sami Malik, PSP 	</a:t>
            </a:r>
            <a:r>
              <a:rPr lang="en-GB" sz="1000" dirty="0" err="1">
                <a:latin typeface="Times New Roman" pitchFamily="18" charset="0"/>
                <a:cs typeface="Times New Roman" pitchFamily="18" charset="0"/>
              </a:rPr>
              <a:t>Mr.</a:t>
            </a:r>
            <a:r>
              <a:rPr lang="en-GB" sz="1000" dirty="0">
                <a:latin typeface="Times New Roman" pitchFamily="18" charset="0"/>
                <a:cs typeface="Times New Roman" pitchFamily="18" charset="0"/>
              </a:rPr>
              <a:t> M. </a:t>
            </a:r>
            <a:r>
              <a:rPr lang="en-GB" sz="1000" dirty="0" err="1">
                <a:latin typeface="Times New Roman" pitchFamily="18" charset="0"/>
                <a:cs typeface="Times New Roman" pitchFamily="18" charset="0"/>
              </a:rPr>
              <a:t>Fiaz</a:t>
            </a:r>
            <a:r>
              <a:rPr lang="en-GB" sz="1000" dirty="0">
                <a:latin typeface="Times New Roman" pitchFamily="18" charset="0"/>
                <a:cs typeface="Times New Roman" pitchFamily="18" charset="0"/>
              </a:rPr>
              <a:t> Afzal, NAB </a:t>
            </a:r>
          </a:p>
          <a:p>
            <a:pPr>
              <a:lnSpc>
                <a:spcPct val="150000"/>
              </a:lnSpc>
            </a:pPr>
            <a:r>
              <a:rPr lang="en-GB" sz="1000" dirty="0">
                <a:latin typeface="Times New Roman" pitchFamily="18" charset="0"/>
                <a:cs typeface="Times New Roman" pitchFamily="18" charset="0"/>
              </a:rPr>
              <a:t>Capt. (R) Ali Bin Tariq, PSP 	</a:t>
            </a:r>
            <a:r>
              <a:rPr lang="en-GB" sz="1000" dirty="0" err="1">
                <a:latin typeface="Times New Roman" pitchFamily="18" charset="0"/>
                <a:cs typeface="Times New Roman" pitchFamily="18" charset="0"/>
              </a:rPr>
              <a:t>Mr.</a:t>
            </a:r>
            <a:r>
              <a:rPr lang="en-GB" sz="1000" dirty="0">
                <a:latin typeface="Times New Roman" pitchFamily="18" charset="0"/>
                <a:cs typeface="Times New Roman" pitchFamily="18" charset="0"/>
              </a:rPr>
              <a:t> </a:t>
            </a:r>
            <a:r>
              <a:rPr lang="en-GB" sz="1000" dirty="0" err="1">
                <a:latin typeface="Times New Roman" pitchFamily="18" charset="0"/>
                <a:cs typeface="Times New Roman" pitchFamily="18" charset="0"/>
              </a:rPr>
              <a:t>Zaheer</a:t>
            </a:r>
            <a:r>
              <a:rPr lang="en-GB" sz="1000" dirty="0">
                <a:latin typeface="Times New Roman" pitchFamily="18" charset="0"/>
                <a:cs typeface="Times New Roman" pitchFamily="18" charset="0"/>
              </a:rPr>
              <a:t> Ahmad, NAB</a:t>
            </a:r>
          </a:p>
          <a:p>
            <a:pPr>
              <a:lnSpc>
                <a:spcPct val="150000"/>
              </a:lnSpc>
            </a:pPr>
            <a:endParaRPr lang="en-GB" sz="1000" dirty="0">
              <a:latin typeface="Times New Roman" pitchFamily="18" charset="0"/>
              <a:cs typeface="Times New Roman" pitchFamily="18" charset="0"/>
            </a:endParaRPr>
          </a:p>
        </p:txBody>
      </p:sp>
      <p:sp>
        <p:nvSpPr>
          <p:cNvPr id="18" name="TextBox 17"/>
          <p:cNvSpPr txBox="1"/>
          <p:nvPr/>
        </p:nvSpPr>
        <p:spPr>
          <a:xfrm>
            <a:off x="76200" y="1371600"/>
            <a:ext cx="2438400" cy="3785652"/>
          </a:xfrm>
          <a:prstGeom prst="rect">
            <a:avLst/>
          </a:prstGeom>
          <a:noFill/>
          <a:ln>
            <a:solidFill>
              <a:schemeClr val="bg1"/>
            </a:solidFill>
          </a:ln>
        </p:spPr>
        <p:txBody>
          <a:bodyPr wrap="square" rtlCol="0">
            <a:spAutoFit/>
          </a:bodyPr>
          <a:lstStyle/>
          <a:p>
            <a:pPr algn="just"/>
            <a:r>
              <a:rPr lang="en-US" sz="1200" dirty="0">
                <a:solidFill>
                  <a:srgbClr val="002060"/>
                </a:solidFill>
                <a:latin typeface="Times New Roman" pitchFamily="18" charset="0"/>
                <a:cs typeface="Times New Roman" pitchFamily="18" charset="0"/>
              </a:rPr>
              <a:t>Domain-specific MCMC is promotional course for officers of police and Law Enforcement Agencies in BS-18. It focuses on organization-specific knowledge, skills, attitudes, encouraging mutual learning and experience-sharing. The curriculum blends professional, developmental and research components to prepare participants for future  professional roles.</a:t>
            </a:r>
          </a:p>
          <a:p>
            <a:pPr algn="just"/>
            <a:r>
              <a:rPr lang="en-US" sz="1200" dirty="0">
                <a:solidFill>
                  <a:srgbClr val="002060"/>
                </a:solidFill>
                <a:latin typeface="Times New Roman" pitchFamily="18" charset="0"/>
                <a:cs typeface="Times New Roman" pitchFamily="18" charset="0"/>
              </a:rPr>
              <a:t>On 20</a:t>
            </a:r>
            <a:r>
              <a:rPr lang="en-US" sz="1200" baseline="30000" dirty="0">
                <a:solidFill>
                  <a:srgbClr val="002060"/>
                </a:solidFill>
                <a:latin typeface="Times New Roman" pitchFamily="18" charset="0"/>
                <a:cs typeface="Times New Roman" pitchFamily="18" charset="0"/>
              </a:rPr>
              <a:t>th</a:t>
            </a:r>
            <a:r>
              <a:rPr lang="en-US" sz="1200" dirty="0">
                <a:solidFill>
                  <a:srgbClr val="002060"/>
                </a:solidFill>
                <a:latin typeface="Times New Roman" pitchFamily="18" charset="0"/>
                <a:cs typeface="Times New Roman" pitchFamily="18" charset="0"/>
              </a:rPr>
              <a:t> December 2024, Graduation Ceremony of 12</a:t>
            </a:r>
            <a:r>
              <a:rPr lang="en-US" sz="1200" baseline="30000" dirty="0">
                <a:solidFill>
                  <a:srgbClr val="002060"/>
                </a:solidFill>
                <a:latin typeface="Times New Roman" pitchFamily="18" charset="0"/>
                <a:cs typeface="Times New Roman" pitchFamily="18" charset="0"/>
              </a:rPr>
              <a:t>th</a:t>
            </a:r>
            <a:r>
              <a:rPr lang="en-US" sz="1200" dirty="0">
                <a:solidFill>
                  <a:srgbClr val="002060"/>
                </a:solidFill>
                <a:latin typeface="Times New Roman" pitchFamily="18" charset="0"/>
                <a:cs typeface="Times New Roman" pitchFamily="18" charset="0"/>
              </a:rPr>
              <a:t> Domain Specific/ 41</a:t>
            </a:r>
            <a:r>
              <a:rPr lang="en-US" sz="1200" baseline="30000" dirty="0">
                <a:solidFill>
                  <a:srgbClr val="002060"/>
                </a:solidFill>
                <a:latin typeface="Times New Roman" pitchFamily="18" charset="0"/>
                <a:cs typeface="Times New Roman" pitchFamily="18" charset="0"/>
              </a:rPr>
              <a:t>st</a:t>
            </a:r>
            <a:r>
              <a:rPr lang="en-US" sz="1200" dirty="0">
                <a:solidFill>
                  <a:srgbClr val="002060"/>
                </a:solidFill>
                <a:latin typeface="Times New Roman" pitchFamily="18" charset="0"/>
                <a:cs typeface="Times New Roman" pitchFamily="18" charset="0"/>
              </a:rPr>
              <a:t> Mid-Career Management Course (MCMC) was held at the National Police Academy, Islamabad. The batch comprises 18 officers including 01 female officer, 12 offices of PSP and 06 officers from NAB. </a:t>
            </a:r>
            <a:endParaRPr lang="en-GB" sz="1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2726" y="1597627"/>
            <a:ext cx="4199559" cy="323043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0285" y="6006151"/>
            <a:ext cx="2892000" cy="2369299"/>
          </a:xfrm>
          <a:prstGeom prst="rect">
            <a:avLst/>
          </a:prstGeom>
        </p:spPr>
      </p:pic>
      <p:sp>
        <p:nvSpPr>
          <p:cNvPr id="14" name="Rectangle 13"/>
          <p:cNvSpPr/>
          <p:nvPr/>
        </p:nvSpPr>
        <p:spPr>
          <a:xfrm>
            <a:off x="5715000" y="168443"/>
            <a:ext cx="801790" cy="1085956"/>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
        <p:nvSpPr>
          <p:cNvPr id="13" name="TextBox 12"/>
          <p:cNvSpPr txBox="1"/>
          <p:nvPr/>
        </p:nvSpPr>
        <p:spPr>
          <a:xfrm>
            <a:off x="3923072" y="8389960"/>
            <a:ext cx="2755232" cy="272797"/>
          </a:xfrm>
          <a:prstGeom prst="rect">
            <a:avLst/>
          </a:prstGeom>
          <a:noFill/>
          <a:ln>
            <a:noFill/>
          </a:ln>
        </p:spPr>
        <p:txBody>
          <a:bodyPr wrap="square" lIns="87279" tIns="43640" rIns="87279" bIns="43640" rtlCol="0" anchor="ctr">
            <a:spAutoFit/>
          </a:bodyPr>
          <a:lstStyle/>
          <a:p>
            <a:pPr algn="ctr"/>
            <a:r>
              <a:rPr lang="en-US" sz="1200" dirty="0">
                <a:solidFill>
                  <a:srgbClr val="002060"/>
                </a:solidFill>
                <a:latin typeface="Times New Roman" pitchFamily="18" charset="0"/>
                <a:cs typeface="Times New Roman" pitchFamily="18" charset="0"/>
              </a:rPr>
              <a:t>Certificate Distribution</a:t>
            </a:r>
          </a:p>
        </p:txBody>
      </p:sp>
    </p:spTree>
    <p:extLst>
      <p:ext uri="{BB962C8B-B14F-4D97-AF65-F5344CB8AC3E}">
        <p14:creationId xmlns:p14="http://schemas.microsoft.com/office/powerpoint/2010/main" val="16246869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447800" y="152400"/>
            <a:ext cx="533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24608" y="1066799"/>
            <a:ext cx="5357192"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47800" y="376545"/>
            <a:ext cx="5357193"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41</a:t>
            </a:r>
            <a:r>
              <a:rPr lang="en-US" sz="2400" baseline="30000" dirty="0" smtClean="0">
                <a:solidFill>
                  <a:schemeClr val="bg1"/>
                </a:solidFill>
                <a:latin typeface="Times New Roman" pitchFamily="18" charset="0"/>
                <a:cs typeface="Times New Roman" pitchFamily="18" charset="0"/>
              </a:rPr>
              <a:t>st</a:t>
            </a:r>
            <a:r>
              <a:rPr lang="en-US" sz="2400" dirty="0" smtClean="0">
                <a:solidFill>
                  <a:schemeClr val="bg1"/>
                </a:solidFill>
                <a:latin typeface="Times New Roman" pitchFamily="18" charset="0"/>
                <a:cs typeface="Times New Roman" pitchFamily="18" charset="0"/>
              </a:rPr>
              <a:t> MCMC Class Sessions </a:t>
            </a:r>
            <a:endParaRPr lang="en-US" sz="2400" dirty="0">
              <a:solidFill>
                <a:schemeClr val="bg1"/>
              </a:solidFill>
              <a:latin typeface="Times New Roman" pitchFamily="18" charset="0"/>
              <a:cs typeface="Times New Roman" pitchFamily="18" charset="0"/>
            </a:endParaRP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15</a:t>
            </a:r>
            <a:endParaRPr lang="en-US" sz="900" dirty="0">
              <a:latin typeface="Times New Roman" pitchFamily="18" charset="0"/>
              <a:cs typeface="Times New Roman" pitchFamily="18" charset="0"/>
            </a:endParaRPr>
          </a:p>
        </p:txBody>
      </p:sp>
      <p:sp>
        <p:nvSpPr>
          <p:cNvPr id="21" name="Rectangle 20"/>
          <p:cNvSpPr/>
          <p:nvPr/>
        </p:nvSpPr>
        <p:spPr>
          <a:xfrm flipV="1">
            <a:off x="4584032" y="3345334"/>
            <a:ext cx="1660358" cy="242021"/>
          </a:xfrm>
          <a:prstGeom prst="rect">
            <a:avLst/>
          </a:prstGeom>
        </p:spPr>
        <p:txBody>
          <a:bodyPr wrap="square" lIns="87279" tIns="43640" rIns="87279" bIns="43640">
            <a:spAutoFit/>
          </a:bodyPr>
          <a:lstStyle/>
          <a:p>
            <a:pPr algn="ctr"/>
            <a:endParaRPr lang="en-GB" sz="1000" dirty="0">
              <a:solidFill>
                <a:srgbClr val="002060"/>
              </a:solidFill>
              <a:latin typeface="Times New Roman" pitchFamily="18" charset="0"/>
              <a:cs typeface="Times New Roman" pitchFamily="18" charset="0"/>
            </a:endParaRPr>
          </a:p>
        </p:txBody>
      </p:sp>
      <p:sp>
        <p:nvSpPr>
          <p:cNvPr id="26" name="TextBox 25"/>
          <p:cNvSpPr txBox="1"/>
          <p:nvPr/>
        </p:nvSpPr>
        <p:spPr>
          <a:xfrm>
            <a:off x="233719" y="5823202"/>
            <a:ext cx="2939401"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DIG </a:t>
            </a:r>
            <a:r>
              <a:rPr lang="en-GB" sz="1200" dirty="0" err="1" smtClean="0">
                <a:solidFill>
                  <a:srgbClr val="002060"/>
                </a:solidFill>
                <a:latin typeface="Times New Roman" pitchFamily="18" charset="0"/>
                <a:cs typeface="Times New Roman" pitchFamily="18" charset="0"/>
              </a:rPr>
              <a:t>Sajid</a:t>
            </a:r>
            <a:r>
              <a:rPr lang="en-GB" sz="1200" dirty="0" smtClean="0">
                <a:solidFill>
                  <a:srgbClr val="002060"/>
                </a:solidFill>
                <a:latin typeface="Times New Roman" pitchFamily="18" charset="0"/>
                <a:cs typeface="Times New Roman" pitchFamily="18" charset="0"/>
              </a:rPr>
              <a:t> </a:t>
            </a:r>
            <a:r>
              <a:rPr lang="en-GB" sz="1200" dirty="0" err="1" smtClean="0">
                <a:solidFill>
                  <a:srgbClr val="002060"/>
                </a:solidFill>
                <a:latin typeface="Times New Roman" pitchFamily="18" charset="0"/>
                <a:cs typeface="Times New Roman" pitchFamily="18" charset="0"/>
              </a:rPr>
              <a:t>Kiani</a:t>
            </a:r>
            <a:r>
              <a:rPr lang="en-GB" sz="1200" dirty="0" smtClean="0">
                <a:solidFill>
                  <a:srgbClr val="002060"/>
                </a:solidFill>
                <a:latin typeface="Times New Roman" pitchFamily="18" charset="0"/>
                <a:cs typeface="Times New Roman" pitchFamily="18" charset="0"/>
              </a:rPr>
              <a:t>, </a:t>
            </a:r>
            <a:r>
              <a:rPr lang="en-GB" sz="1200" dirty="0" smtClean="0">
                <a:solidFill>
                  <a:srgbClr val="002060"/>
                </a:solidFill>
                <a:latin typeface="Times New Roman" pitchFamily="18" charset="0"/>
                <a:cs typeface="Times New Roman" pitchFamily="18" charset="0"/>
              </a:rPr>
              <a:t>PSP</a:t>
            </a:r>
            <a:endParaRPr lang="en-GB" sz="1200" dirty="0">
              <a:solidFill>
                <a:srgbClr val="002060"/>
              </a:solidFill>
              <a:latin typeface="Times New Roman" pitchFamily="18" charset="0"/>
              <a:cs typeface="Times New Roman" pitchFamily="18" charset="0"/>
            </a:endParaRPr>
          </a:p>
        </p:txBody>
      </p:sp>
      <p:sp>
        <p:nvSpPr>
          <p:cNvPr id="27" name="TextBox 26"/>
          <p:cNvSpPr txBox="1"/>
          <p:nvPr/>
        </p:nvSpPr>
        <p:spPr>
          <a:xfrm>
            <a:off x="3886200" y="3308602"/>
            <a:ext cx="2382253"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IGP (R) Syed </a:t>
            </a:r>
            <a:r>
              <a:rPr lang="en-GB" sz="1200" dirty="0" err="1" smtClean="0">
                <a:solidFill>
                  <a:srgbClr val="002060"/>
                </a:solidFill>
                <a:latin typeface="Times New Roman" pitchFamily="18" charset="0"/>
                <a:cs typeface="Times New Roman" pitchFamily="18" charset="0"/>
              </a:rPr>
              <a:t>Kaleem</a:t>
            </a:r>
            <a:r>
              <a:rPr lang="en-GB" sz="1200" dirty="0" smtClean="0">
                <a:solidFill>
                  <a:srgbClr val="002060"/>
                </a:solidFill>
                <a:latin typeface="Times New Roman" pitchFamily="18" charset="0"/>
                <a:cs typeface="Times New Roman" pitchFamily="18" charset="0"/>
              </a:rPr>
              <a:t> Imam, PSP</a:t>
            </a:r>
            <a:endParaRPr lang="en-GB" sz="1200" dirty="0">
              <a:solidFill>
                <a:srgbClr val="002060"/>
              </a:solidFill>
              <a:latin typeface="Times New Roman" pitchFamily="18" charset="0"/>
              <a:cs typeface="Times New Roman" pitchFamily="18" charset="0"/>
            </a:endParaRPr>
          </a:p>
        </p:txBody>
      </p:sp>
      <p:sp>
        <p:nvSpPr>
          <p:cNvPr id="28" name="TextBox 27"/>
          <p:cNvSpPr txBox="1"/>
          <p:nvPr/>
        </p:nvSpPr>
        <p:spPr>
          <a:xfrm>
            <a:off x="3657600" y="5791200"/>
            <a:ext cx="3048000" cy="272798"/>
          </a:xfrm>
          <a:prstGeom prst="rect">
            <a:avLst/>
          </a:prstGeom>
          <a:noFill/>
        </p:spPr>
        <p:txBody>
          <a:bodyPr wrap="square" lIns="87279" tIns="43640" rIns="87279" bIns="43640" rtlCol="0">
            <a:spAutoFit/>
          </a:bodyPr>
          <a:lstStyle/>
          <a:p>
            <a:pPr algn="ctr"/>
            <a:r>
              <a:rPr lang="en-US" sz="1200" dirty="0" smtClean="0">
                <a:solidFill>
                  <a:srgbClr val="002060"/>
                </a:solidFill>
                <a:latin typeface="Times New Roman" pitchFamily="18" charset="0"/>
                <a:cs typeface="Times New Roman" pitchFamily="18" charset="0"/>
              </a:rPr>
              <a:t>DIG </a:t>
            </a:r>
            <a:r>
              <a:rPr lang="en-US" sz="1200" dirty="0" err="1" smtClean="0">
                <a:solidFill>
                  <a:srgbClr val="002060"/>
                </a:solidFill>
                <a:latin typeface="Times New Roman" pitchFamily="18" charset="0"/>
                <a:cs typeface="Times New Roman" pitchFamily="18" charset="0"/>
              </a:rPr>
              <a:t>Mirvais</a:t>
            </a:r>
            <a:r>
              <a:rPr lang="en-US" sz="1200" dirty="0" smtClean="0">
                <a:solidFill>
                  <a:srgbClr val="002060"/>
                </a:solidFill>
                <a:latin typeface="Times New Roman" pitchFamily="18" charset="0"/>
                <a:cs typeface="Times New Roman" pitchFamily="18" charset="0"/>
              </a:rPr>
              <a:t> </a:t>
            </a:r>
            <a:r>
              <a:rPr lang="en-US" sz="1200" dirty="0" err="1" smtClean="0">
                <a:solidFill>
                  <a:srgbClr val="002060"/>
                </a:solidFill>
                <a:latin typeface="Times New Roman" pitchFamily="18" charset="0"/>
                <a:cs typeface="Times New Roman" pitchFamily="18" charset="0"/>
              </a:rPr>
              <a:t>Niaz</a:t>
            </a:r>
            <a:r>
              <a:rPr lang="en-US" sz="1200" dirty="0" smtClean="0">
                <a:solidFill>
                  <a:srgbClr val="002060"/>
                </a:solidFill>
                <a:latin typeface="Times New Roman" pitchFamily="18" charset="0"/>
                <a:cs typeface="Times New Roman" pitchFamily="18" charset="0"/>
              </a:rPr>
              <a:t>, PSP</a:t>
            </a:r>
            <a:endParaRPr lang="en-GB" sz="1200" dirty="0">
              <a:solidFill>
                <a:srgbClr val="002060"/>
              </a:solidFill>
              <a:latin typeface="Times New Roman" pitchFamily="18" charset="0"/>
              <a:cs typeface="Times New Roman" pitchFamily="18" charset="0"/>
            </a:endParaRPr>
          </a:p>
        </p:txBody>
      </p:sp>
      <p:sp>
        <p:nvSpPr>
          <p:cNvPr id="30" name="TextBox 29"/>
          <p:cNvSpPr txBox="1"/>
          <p:nvPr/>
        </p:nvSpPr>
        <p:spPr>
          <a:xfrm>
            <a:off x="381000" y="8414002"/>
            <a:ext cx="2744025"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Journalist </a:t>
            </a:r>
            <a:r>
              <a:rPr lang="en-GB" sz="1200" dirty="0" err="1" smtClean="0">
                <a:solidFill>
                  <a:srgbClr val="002060"/>
                </a:solidFill>
                <a:latin typeface="Times New Roman" pitchFamily="18" charset="0"/>
                <a:cs typeface="Times New Roman" pitchFamily="18" charset="0"/>
              </a:rPr>
              <a:t>Talat</a:t>
            </a:r>
            <a:r>
              <a:rPr lang="en-GB" sz="1200" dirty="0" smtClean="0">
                <a:solidFill>
                  <a:srgbClr val="002060"/>
                </a:solidFill>
                <a:latin typeface="Times New Roman" pitchFamily="18" charset="0"/>
                <a:cs typeface="Times New Roman" pitchFamily="18" charset="0"/>
              </a:rPr>
              <a:t> </a:t>
            </a:r>
            <a:r>
              <a:rPr lang="en-GB" sz="1200" dirty="0" err="1" smtClean="0">
                <a:solidFill>
                  <a:srgbClr val="002060"/>
                </a:solidFill>
                <a:latin typeface="Times New Roman" pitchFamily="18" charset="0"/>
                <a:cs typeface="Times New Roman" pitchFamily="18" charset="0"/>
              </a:rPr>
              <a:t>Hussain</a:t>
            </a:r>
            <a:r>
              <a:rPr lang="en-GB" sz="1200" dirty="0" smtClean="0">
                <a:solidFill>
                  <a:srgbClr val="002060"/>
                </a:solidFill>
                <a:latin typeface="Times New Roman" pitchFamily="18" charset="0"/>
                <a:cs typeface="Times New Roman" pitchFamily="18" charset="0"/>
              </a:rPr>
              <a:t> </a:t>
            </a:r>
            <a:endParaRPr lang="en-GB" sz="1200" dirty="0">
              <a:solidFill>
                <a:srgbClr val="002060"/>
              </a:solidFill>
              <a:latin typeface="Times New Roman" pitchFamily="18" charset="0"/>
              <a:cs typeface="Times New Roman" pitchFamily="18" charset="0"/>
            </a:endParaRPr>
          </a:p>
        </p:txBody>
      </p:sp>
      <p:sp>
        <p:nvSpPr>
          <p:cNvPr id="16" name="Rectangle 15"/>
          <p:cNvSpPr/>
          <p:nvPr/>
        </p:nvSpPr>
        <p:spPr>
          <a:xfrm>
            <a:off x="304800" y="76200"/>
            <a:ext cx="762000" cy="990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
        <p:nvSpPr>
          <p:cNvPr id="17" name="TextBox 16"/>
          <p:cNvSpPr txBox="1"/>
          <p:nvPr/>
        </p:nvSpPr>
        <p:spPr>
          <a:xfrm>
            <a:off x="153553" y="3308602"/>
            <a:ext cx="3048000" cy="272798"/>
          </a:xfrm>
          <a:prstGeom prst="rect">
            <a:avLst/>
          </a:prstGeom>
          <a:noFill/>
        </p:spPr>
        <p:txBody>
          <a:bodyPr wrap="square" lIns="87279" tIns="43640" rIns="87279" bIns="43640" rtlCol="0">
            <a:spAutoFit/>
          </a:bodyPr>
          <a:lstStyle/>
          <a:p>
            <a:pPr algn="ctr"/>
            <a:r>
              <a:rPr lang="en-US" sz="1200" dirty="0" smtClean="0">
                <a:solidFill>
                  <a:srgbClr val="002060"/>
                </a:solidFill>
                <a:latin typeface="Times New Roman" pitchFamily="18" charset="0"/>
                <a:cs typeface="Times New Roman" pitchFamily="18" charset="0"/>
              </a:rPr>
              <a:t>DIG Kamran </a:t>
            </a:r>
            <a:r>
              <a:rPr lang="en-US" sz="1200" dirty="0" err="1" smtClean="0">
                <a:solidFill>
                  <a:srgbClr val="002060"/>
                </a:solidFill>
                <a:latin typeface="Times New Roman" pitchFamily="18" charset="0"/>
                <a:cs typeface="Times New Roman" pitchFamily="18" charset="0"/>
              </a:rPr>
              <a:t>Adil</a:t>
            </a:r>
            <a:r>
              <a:rPr lang="en-US" sz="1200" dirty="0" smtClean="0">
                <a:solidFill>
                  <a:srgbClr val="002060"/>
                </a:solidFill>
                <a:latin typeface="Times New Roman" pitchFamily="18" charset="0"/>
                <a:cs typeface="Times New Roman" pitchFamily="18" charset="0"/>
              </a:rPr>
              <a:t>, PSP</a:t>
            </a:r>
            <a:endParaRPr lang="en-GB" sz="1200" dirty="0">
              <a:solidFill>
                <a:srgbClr val="002060"/>
              </a:solidFill>
              <a:latin typeface="Times New Roman" pitchFamily="18" charset="0"/>
              <a:cs typeface="Times New Roma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719" y="1199646"/>
            <a:ext cx="3081503" cy="20561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1189" y="6295555"/>
            <a:ext cx="3039099" cy="201024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775" y="6271906"/>
            <a:ext cx="3087447" cy="2033894"/>
          </a:xfrm>
          <a:prstGeom prst="rect">
            <a:avLst/>
          </a:prstGeom>
        </p:spPr>
      </p:pic>
      <p:sp>
        <p:nvSpPr>
          <p:cNvPr id="18" name="TextBox 17"/>
          <p:cNvSpPr txBox="1"/>
          <p:nvPr/>
        </p:nvSpPr>
        <p:spPr>
          <a:xfrm>
            <a:off x="3581400" y="8414002"/>
            <a:ext cx="3048000" cy="272798"/>
          </a:xfrm>
          <a:prstGeom prst="rect">
            <a:avLst/>
          </a:prstGeom>
          <a:noFill/>
        </p:spPr>
        <p:txBody>
          <a:bodyPr wrap="square" lIns="87279" tIns="43640" rIns="87279" bIns="43640" rtlCol="0">
            <a:spAutoFit/>
          </a:bodyPr>
          <a:lstStyle/>
          <a:p>
            <a:pPr algn="ctr"/>
            <a:r>
              <a:rPr lang="en-US" sz="1200" dirty="0">
                <a:solidFill>
                  <a:srgbClr val="002060"/>
                </a:solidFill>
                <a:latin typeface="Times New Roman" pitchFamily="18" charset="0"/>
                <a:cs typeface="Times New Roman" pitchFamily="18" charset="0"/>
              </a:rPr>
              <a:t>Director </a:t>
            </a:r>
            <a:r>
              <a:rPr lang="en-US" sz="1200" dirty="0" smtClean="0">
                <a:solidFill>
                  <a:srgbClr val="002060"/>
                </a:solidFill>
                <a:latin typeface="Times New Roman" pitchFamily="18" charset="0"/>
                <a:cs typeface="Times New Roman" pitchFamily="18" charset="0"/>
              </a:rPr>
              <a:t>Audit (</a:t>
            </a:r>
            <a:r>
              <a:rPr lang="en-US" sz="1200" dirty="0">
                <a:solidFill>
                  <a:srgbClr val="002060"/>
                </a:solidFill>
                <a:latin typeface="Times New Roman" pitchFamily="18" charset="0"/>
                <a:cs typeface="Times New Roman" pitchFamily="18" charset="0"/>
              </a:rPr>
              <a:t>R</a:t>
            </a:r>
            <a:r>
              <a:rPr lang="en-US" sz="1200" dirty="0" smtClean="0">
                <a:solidFill>
                  <a:srgbClr val="002060"/>
                </a:solidFill>
                <a:latin typeface="Times New Roman" pitchFamily="18" charset="0"/>
                <a:cs typeface="Times New Roman" pitchFamily="18" charset="0"/>
              </a:rPr>
              <a:t>) Arshad </a:t>
            </a:r>
            <a:r>
              <a:rPr lang="en-US" sz="1200" dirty="0" err="1" smtClean="0">
                <a:solidFill>
                  <a:srgbClr val="002060"/>
                </a:solidFill>
                <a:latin typeface="Times New Roman" pitchFamily="18" charset="0"/>
                <a:cs typeface="Times New Roman" pitchFamily="18" charset="0"/>
              </a:rPr>
              <a:t>Baig</a:t>
            </a:r>
            <a:endParaRPr lang="en-GB" sz="1200" dirty="0">
              <a:solidFill>
                <a:srgbClr val="002060"/>
              </a:solidFill>
              <a:latin typeface="Times New Roman" pitchFamily="18" charset="0"/>
              <a:cs typeface="Times New Roman"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775" y="3728196"/>
            <a:ext cx="3087447" cy="198680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1189" y="3733108"/>
            <a:ext cx="3048129" cy="198189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1189" y="1241362"/>
            <a:ext cx="3048129" cy="1973496"/>
          </a:xfrm>
          <a:prstGeom prst="rect">
            <a:avLst/>
          </a:prstGeom>
        </p:spPr>
      </p:pic>
    </p:spTree>
    <p:extLst>
      <p:ext uri="{BB962C8B-B14F-4D97-AF65-F5344CB8AC3E}">
        <p14:creationId xmlns:p14="http://schemas.microsoft.com/office/powerpoint/2010/main" val="5986766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08599" y="381000"/>
            <a:ext cx="53778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6200" y="1295400"/>
            <a:ext cx="5357192"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05145"/>
            <a:ext cx="5410200"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27</a:t>
            </a:r>
            <a:r>
              <a:rPr lang="en-US" sz="2400" baseline="30000" dirty="0">
                <a:solidFill>
                  <a:schemeClr val="bg1"/>
                </a:solidFill>
                <a:latin typeface="Times New Roman" pitchFamily="18" charset="0"/>
                <a:cs typeface="Times New Roman" pitchFamily="18" charset="0"/>
              </a:rPr>
              <a:t>th</a:t>
            </a:r>
            <a:r>
              <a:rPr lang="en-US" sz="2400" dirty="0">
                <a:solidFill>
                  <a:schemeClr val="bg1"/>
                </a:solidFill>
                <a:latin typeface="Times New Roman" pitchFamily="18" charset="0"/>
                <a:cs typeface="Times New Roman" pitchFamily="18" charset="0"/>
              </a:rPr>
              <a:t> ICC Physical Tests </a:t>
            </a: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16</a:t>
            </a:r>
            <a:endParaRPr lang="en-US" sz="900" dirty="0">
              <a:latin typeface="Times New Roman" pitchFamily="18" charset="0"/>
              <a:cs typeface="Times New Roman" pitchFamily="18" charset="0"/>
            </a:endParaRPr>
          </a:p>
        </p:txBody>
      </p:sp>
      <p:sp>
        <p:nvSpPr>
          <p:cNvPr id="12" name="TextBox 11"/>
          <p:cNvSpPr txBox="1"/>
          <p:nvPr/>
        </p:nvSpPr>
        <p:spPr>
          <a:xfrm>
            <a:off x="3706504" y="3796352"/>
            <a:ext cx="2743200" cy="272798"/>
          </a:xfrm>
          <a:prstGeom prst="rect">
            <a:avLst/>
          </a:prstGeom>
          <a:noFill/>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Riding</a:t>
            </a:r>
          </a:p>
        </p:txBody>
      </p:sp>
      <p:sp>
        <p:nvSpPr>
          <p:cNvPr id="13" name="TextBox 12"/>
          <p:cNvSpPr txBox="1"/>
          <p:nvPr/>
        </p:nvSpPr>
        <p:spPr>
          <a:xfrm>
            <a:off x="465160" y="6144904"/>
            <a:ext cx="2743200" cy="272798"/>
          </a:xfrm>
          <a:prstGeom prst="rect">
            <a:avLst/>
          </a:prstGeom>
          <a:noFill/>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Firing</a:t>
            </a:r>
          </a:p>
        </p:txBody>
      </p:sp>
      <p:sp>
        <p:nvSpPr>
          <p:cNvPr id="17" name="TextBox 16"/>
          <p:cNvSpPr txBox="1"/>
          <p:nvPr/>
        </p:nvSpPr>
        <p:spPr>
          <a:xfrm>
            <a:off x="3720152" y="8534400"/>
            <a:ext cx="2743200" cy="272798"/>
          </a:xfrm>
          <a:prstGeom prst="rect">
            <a:avLst/>
          </a:prstGeom>
          <a:noFill/>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Parade</a:t>
            </a:r>
          </a:p>
        </p:txBody>
      </p:sp>
      <p:sp>
        <p:nvSpPr>
          <p:cNvPr id="20" name="TextBox 19"/>
          <p:cNvSpPr txBox="1"/>
          <p:nvPr/>
        </p:nvSpPr>
        <p:spPr>
          <a:xfrm>
            <a:off x="457200" y="8548541"/>
            <a:ext cx="2743200" cy="272798"/>
          </a:xfrm>
          <a:prstGeom prst="rect">
            <a:avLst/>
          </a:prstGeom>
          <a:noFill/>
        </p:spPr>
        <p:txBody>
          <a:bodyPr wrap="square" lIns="87279" tIns="43640" rIns="87279" bIns="43640" rtlCol="0" anchor="ctr">
            <a:spAutoFit/>
          </a:bodyPr>
          <a:lstStyle/>
          <a:p>
            <a:pPr algn="ctr"/>
            <a:r>
              <a:rPr lang="en-US" sz="1200" dirty="0">
                <a:solidFill>
                  <a:srgbClr val="002060"/>
                </a:solidFill>
                <a:latin typeface="Times New Roman" pitchFamily="18" charset="0"/>
                <a:cs typeface="Times New Roman" pitchFamily="18" charset="0"/>
              </a:rPr>
              <a:t>PT</a:t>
            </a:r>
            <a:endParaRPr lang="en-GB" sz="1200" dirty="0">
              <a:solidFill>
                <a:srgbClr val="002060"/>
              </a:solidFill>
              <a:latin typeface="Times New Roman" pitchFamily="18" charset="0"/>
              <a:cs typeface="Times New Roman" pitchFamily="18" charset="0"/>
            </a:endParaRPr>
          </a:p>
        </p:txBody>
      </p:sp>
      <p:sp>
        <p:nvSpPr>
          <p:cNvPr id="25" name="TextBox 24"/>
          <p:cNvSpPr txBox="1"/>
          <p:nvPr/>
        </p:nvSpPr>
        <p:spPr>
          <a:xfrm>
            <a:off x="3730082" y="6152864"/>
            <a:ext cx="2743200" cy="272798"/>
          </a:xfrm>
          <a:prstGeom prst="rect">
            <a:avLst/>
          </a:prstGeom>
          <a:noFill/>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Obstacle </a:t>
            </a:r>
          </a:p>
        </p:txBody>
      </p:sp>
      <p:sp>
        <p:nvSpPr>
          <p:cNvPr id="26" name="TextBox 25"/>
          <p:cNvSpPr txBox="1"/>
          <p:nvPr/>
        </p:nvSpPr>
        <p:spPr>
          <a:xfrm>
            <a:off x="234288" y="1616120"/>
            <a:ext cx="3105827" cy="1993910"/>
          </a:xfrm>
          <a:prstGeom prst="rect">
            <a:avLst/>
          </a:prstGeom>
          <a:noFill/>
        </p:spPr>
        <p:txBody>
          <a:bodyPr wrap="square" lIns="87279" tIns="43640" rIns="87279" bIns="43640" rtlCol="0" anchor="ctr">
            <a:spAutoFit/>
          </a:bodyPr>
          <a:lstStyle/>
          <a:p>
            <a:pPr algn="just">
              <a:lnSpc>
                <a:spcPct val="150000"/>
              </a:lnSpc>
            </a:pPr>
            <a:r>
              <a:rPr lang="en-US" sz="1200" dirty="0">
                <a:solidFill>
                  <a:srgbClr val="002060"/>
                </a:solidFill>
                <a:latin typeface="Times New Roman" pitchFamily="18" charset="0"/>
                <a:cs typeface="Times New Roman" pitchFamily="18" charset="0"/>
              </a:rPr>
              <a:t>Physical tests of 27</a:t>
            </a:r>
            <a:r>
              <a:rPr lang="en-US" sz="1200" baseline="30000" dirty="0">
                <a:solidFill>
                  <a:srgbClr val="002060"/>
                </a:solidFill>
                <a:latin typeface="Times New Roman" pitchFamily="18" charset="0"/>
                <a:cs typeface="Times New Roman" pitchFamily="18" charset="0"/>
              </a:rPr>
              <a:t>th</a:t>
            </a:r>
            <a:r>
              <a:rPr lang="en-US" sz="1200" dirty="0">
                <a:solidFill>
                  <a:srgbClr val="002060"/>
                </a:solidFill>
                <a:latin typeface="Times New Roman" pitchFamily="18" charset="0"/>
                <a:cs typeface="Times New Roman" pitchFamily="18" charset="0"/>
              </a:rPr>
              <a:t> ICC were conducted at the National Police Academy. Skills of the under training officers were evaluated in riding, firing, obstacle, physical training (PT) and parade. Physical tests were evaluated by the Board of Examiners after receiving performance of each ASP (UT).</a:t>
            </a:r>
            <a:endParaRPr lang="en-GB" sz="1200" dirty="0">
              <a:solidFill>
                <a:srgbClr val="002060"/>
              </a:solidFill>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76" y="6473548"/>
            <a:ext cx="3075898" cy="205172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348" y="4095464"/>
            <a:ext cx="3067426" cy="204677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349" y="1729632"/>
            <a:ext cx="3029326" cy="204677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529" y="4095464"/>
            <a:ext cx="3075898" cy="203681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2348" y="6473548"/>
            <a:ext cx="3067426" cy="2046771"/>
          </a:xfrm>
          <a:prstGeom prst="rect">
            <a:avLst/>
          </a:prstGeom>
        </p:spPr>
      </p:pic>
      <p:sp>
        <p:nvSpPr>
          <p:cNvPr id="18" name="Rectangle 17"/>
          <p:cNvSpPr/>
          <p:nvPr/>
        </p:nvSpPr>
        <p:spPr>
          <a:xfrm>
            <a:off x="5803817" y="228600"/>
            <a:ext cx="825957" cy="1169616"/>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3894629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90650" y="684180"/>
            <a:ext cx="5391150"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Capacity Building Courses </a:t>
            </a: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17</a:t>
            </a:r>
            <a:endParaRPr lang="en-US" sz="900" dirty="0">
              <a:latin typeface="Times New Roman" pitchFamily="18"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768508419"/>
              </p:ext>
            </p:extLst>
          </p:nvPr>
        </p:nvGraphicFramePr>
        <p:xfrm>
          <a:off x="241633" y="1600200"/>
          <a:ext cx="4330367" cy="3084516"/>
        </p:xfrm>
        <a:graphic>
          <a:graphicData uri="http://schemas.openxmlformats.org/drawingml/2006/table">
            <a:tbl>
              <a:tblPr firstRow="1" bandRow="1">
                <a:tableStyleId>{5C22544A-7EE6-4342-B048-85BDC9FD1C3A}</a:tableStyleId>
              </a:tblPr>
              <a:tblGrid>
                <a:gridCol w="1846103">
                  <a:extLst>
                    <a:ext uri="{9D8B030D-6E8A-4147-A177-3AD203B41FA5}">
                      <a16:colId xmlns="" xmlns:a16="http://schemas.microsoft.com/office/drawing/2014/main" val="20000"/>
                    </a:ext>
                  </a:extLst>
                </a:gridCol>
                <a:gridCol w="1232904">
                  <a:extLst>
                    <a:ext uri="{9D8B030D-6E8A-4147-A177-3AD203B41FA5}">
                      <a16:colId xmlns="" xmlns:a16="http://schemas.microsoft.com/office/drawing/2014/main" val="20001"/>
                    </a:ext>
                  </a:extLst>
                </a:gridCol>
                <a:gridCol w="1251360">
                  <a:extLst>
                    <a:ext uri="{9D8B030D-6E8A-4147-A177-3AD203B41FA5}">
                      <a16:colId xmlns="" xmlns:a16="http://schemas.microsoft.com/office/drawing/2014/main" val="20002"/>
                    </a:ext>
                  </a:extLst>
                </a:gridCol>
              </a:tblGrid>
              <a:tr h="926262">
                <a:tc>
                  <a:txBody>
                    <a:bodyPr/>
                    <a:lstStyle/>
                    <a:p>
                      <a:pPr algn="ctr"/>
                      <a:r>
                        <a:rPr lang="en-GB" sz="1200" dirty="0">
                          <a:solidFill>
                            <a:schemeClr val="bg1"/>
                          </a:solidFill>
                          <a:latin typeface="Times New Roman" pitchFamily="18" charset="0"/>
                          <a:cs typeface="Times New Roman" pitchFamily="18" charset="0"/>
                        </a:rPr>
                        <a:t>Course</a:t>
                      </a:r>
                    </a:p>
                  </a:txBody>
                  <a:tcPr marL="86627" marR="86627" marT="43891" marB="43891" anchor="ctr"/>
                </a:tc>
                <a:tc>
                  <a:txBody>
                    <a:bodyPr/>
                    <a:lstStyle/>
                    <a:p>
                      <a:pPr algn="ctr"/>
                      <a:r>
                        <a:rPr lang="en-GB" sz="1200" dirty="0">
                          <a:solidFill>
                            <a:schemeClr val="bg1"/>
                          </a:solidFill>
                          <a:latin typeface="Times New Roman" pitchFamily="18" charset="0"/>
                          <a:cs typeface="Times New Roman" pitchFamily="18" charset="0"/>
                        </a:rPr>
                        <a:t>Organization</a:t>
                      </a:r>
                    </a:p>
                  </a:txBody>
                  <a:tcPr marL="86627" marR="86627" marT="43891" marB="43891" anchor="ctr"/>
                </a:tc>
                <a:tc>
                  <a:txBody>
                    <a:bodyPr/>
                    <a:lstStyle/>
                    <a:p>
                      <a:pPr algn="ctr"/>
                      <a:r>
                        <a:rPr lang="en-GB" sz="1200" dirty="0">
                          <a:solidFill>
                            <a:schemeClr val="bg1"/>
                          </a:solidFill>
                          <a:latin typeface="Times New Roman" pitchFamily="18" charset="0"/>
                          <a:cs typeface="Times New Roman" pitchFamily="18" charset="0"/>
                        </a:rPr>
                        <a:t>Dates</a:t>
                      </a:r>
                    </a:p>
                  </a:txBody>
                  <a:tcPr marL="86627" marR="86627" marT="43891" marB="43891" anchor="ctr"/>
                </a:tc>
                <a:extLst>
                  <a:ext uri="{0D108BD9-81ED-4DB2-BD59-A6C34878D82A}">
                    <a16:rowId xmlns="" xmlns:a16="http://schemas.microsoft.com/office/drawing/2014/main" val="10000"/>
                  </a:ext>
                </a:extLst>
              </a:tr>
              <a:tr h="896382">
                <a:tc>
                  <a:txBody>
                    <a:bodyPr/>
                    <a:lstStyle/>
                    <a:p>
                      <a:pPr marL="0" marR="0" algn="l">
                        <a:lnSpc>
                          <a:spcPct val="115000"/>
                        </a:lnSpc>
                        <a:spcBef>
                          <a:spcPts val="0"/>
                        </a:spcBef>
                        <a:spcAft>
                          <a:spcPts val="0"/>
                        </a:spcAft>
                        <a:tabLst>
                          <a:tab pos="390525" algn="l"/>
                        </a:tabLst>
                      </a:pPr>
                      <a:endParaRPr lang="en-US" sz="1200" dirty="0">
                        <a:effectLst/>
                        <a:latin typeface="Times New Roman" pitchFamily="18" charset="0"/>
                        <a:ea typeface="Calibri"/>
                        <a:cs typeface="Times New Roman" pitchFamily="18" charset="0"/>
                      </a:endParaRPr>
                    </a:p>
                    <a:p>
                      <a:pPr marL="0" marR="0" algn="l">
                        <a:lnSpc>
                          <a:spcPct val="115000"/>
                        </a:lnSpc>
                        <a:spcBef>
                          <a:spcPts val="0"/>
                        </a:spcBef>
                        <a:spcAft>
                          <a:spcPts val="0"/>
                        </a:spcAft>
                        <a:tabLst>
                          <a:tab pos="390525" algn="l"/>
                        </a:tabLst>
                      </a:pPr>
                      <a:r>
                        <a:rPr lang="en-US" sz="1200" dirty="0">
                          <a:effectLst/>
                          <a:latin typeface="Times New Roman" pitchFamily="18" charset="0"/>
                          <a:ea typeface="Calibri"/>
                          <a:cs typeface="Times New Roman" pitchFamily="18" charset="0"/>
                        </a:rPr>
                        <a:t>Professional</a:t>
                      </a:r>
                      <a:r>
                        <a:rPr lang="en-US" sz="1200" baseline="0" dirty="0">
                          <a:effectLst/>
                          <a:latin typeface="Times New Roman" pitchFamily="18" charset="0"/>
                          <a:ea typeface="Calibri"/>
                          <a:cs typeface="Times New Roman" pitchFamily="18" charset="0"/>
                        </a:rPr>
                        <a:t> Policing Under International Standards of Human Rights and Humanitarian Law </a:t>
                      </a:r>
                    </a:p>
                    <a:p>
                      <a:pPr marL="0" marR="0" algn="l">
                        <a:lnSpc>
                          <a:spcPct val="115000"/>
                        </a:lnSpc>
                        <a:spcBef>
                          <a:spcPts val="0"/>
                        </a:spcBef>
                        <a:spcAft>
                          <a:spcPts val="0"/>
                        </a:spcAft>
                        <a:tabLst>
                          <a:tab pos="390525" algn="l"/>
                        </a:tabLst>
                      </a:pPr>
                      <a:endParaRPr lang="en-US" sz="1200" dirty="0">
                        <a:effectLst/>
                        <a:latin typeface="Times New Roman" pitchFamily="18" charset="0"/>
                        <a:ea typeface="Calibri"/>
                        <a:cs typeface="Times New Roman" pitchFamily="18" charset="0"/>
                      </a:endParaRPr>
                    </a:p>
                  </a:txBody>
                  <a:tcPr marL="64971" marR="64971" marT="0" marB="0"/>
                </a:tc>
                <a:tc>
                  <a:txBody>
                    <a:bodyPr/>
                    <a:lstStyle/>
                    <a:p>
                      <a:pPr marL="0" marR="0" algn="ctr">
                        <a:spcBef>
                          <a:spcPts val="0"/>
                        </a:spcBef>
                        <a:spcAft>
                          <a:spcPts val="0"/>
                        </a:spcAft>
                      </a:pPr>
                      <a:endParaRPr lang="en-GB" sz="1200" dirty="0">
                        <a:effectLst/>
                        <a:latin typeface="Times New Roman" pitchFamily="18" charset="0"/>
                        <a:ea typeface="Times New Roman"/>
                        <a:cs typeface="Times New Roman" pitchFamily="18" charset="0"/>
                      </a:endParaRPr>
                    </a:p>
                    <a:p>
                      <a:pPr marL="0" marR="0" algn="ctr">
                        <a:spcBef>
                          <a:spcPts val="0"/>
                        </a:spcBef>
                        <a:spcAft>
                          <a:spcPts val="0"/>
                        </a:spcAft>
                      </a:pPr>
                      <a:r>
                        <a:rPr lang="en-GB" sz="1200" dirty="0">
                          <a:effectLst/>
                          <a:latin typeface="Times New Roman" pitchFamily="18" charset="0"/>
                          <a:ea typeface="Times New Roman"/>
                          <a:cs typeface="Times New Roman" pitchFamily="18" charset="0"/>
                        </a:rPr>
                        <a:t>ICRC</a:t>
                      </a:r>
                      <a:endParaRPr lang="en-US" sz="1200" dirty="0">
                        <a:effectLst/>
                        <a:latin typeface="Times New Roman" pitchFamily="18" charset="0"/>
                        <a:ea typeface="Times New Roman"/>
                        <a:cs typeface="Times New Roman" pitchFamily="18" charset="0"/>
                      </a:endParaRPr>
                    </a:p>
                  </a:txBody>
                  <a:tcPr marL="64971" marR="64971" marT="0" marB="0"/>
                </a:tc>
                <a:tc>
                  <a:txBody>
                    <a:bodyPr/>
                    <a:lstStyle/>
                    <a:p>
                      <a:pPr marL="0" marR="0" algn="ctr">
                        <a:lnSpc>
                          <a:spcPct val="115000"/>
                        </a:lnSpc>
                        <a:spcBef>
                          <a:spcPts val="0"/>
                        </a:spcBef>
                        <a:spcAft>
                          <a:spcPts val="0"/>
                        </a:spcAft>
                      </a:pPr>
                      <a:endParaRPr lang="en-GB" sz="1200" dirty="0">
                        <a:effectLst/>
                        <a:latin typeface="Times New Roman" pitchFamily="18" charset="0"/>
                        <a:ea typeface="Calibri"/>
                        <a:cs typeface="Times New Roman" pitchFamily="18" charset="0"/>
                      </a:endParaRPr>
                    </a:p>
                    <a:p>
                      <a:pPr marL="0" marR="0" algn="ctr">
                        <a:lnSpc>
                          <a:spcPct val="115000"/>
                        </a:lnSpc>
                        <a:spcBef>
                          <a:spcPts val="0"/>
                        </a:spcBef>
                        <a:spcAft>
                          <a:spcPts val="0"/>
                        </a:spcAft>
                      </a:pPr>
                      <a:r>
                        <a:rPr lang="en-GB" sz="1200" dirty="0">
                          <a:effectLst/>
                          <a:latin typeface="Times New Roman" pitchFamily="18" charset="0"/>
                          <a:ea typeface="Calibri"/>
                          <a:cs typeface="Times New Roman" pitchFamily="18" charset="0"/>
                        </a:rPr>
                        <a:t>18-20 Sep</a:t>
                      </a:r>
                      <a:endParaRPr lang="en-US" sz="1200" dirty="0">
                        <a:effectLst/>
                        <a:latin typeface="Times New Roman" pitchFamily="18" charset="0"/>
                        <a:ea typeface="Calibri"/>
                        <a:cs typeface="Times New Roman" pitchFamily="18" charset="0"/>
                      </a:endParaRPr>
                    </a:p>
                  </a:txBody>
                  <a:tcPr marL="64971" marR="64971" marT="0" marB="0"/>
                </a:tc>
                <a:extLst>
                  <a:ext uri="{0D108BD9-81ED-4DB2-BD59-A6C34878D82A}">
                    <a16:rowId xmlns="" xmlns:a16="http://schemas.microsoft.com/office/drawing/2014/main" val="10001"/>
                  </a:ext>
                </a:extLst>
              </a:tr>
              <a:tr h="896382">
                <a:tc>
                  <a:txBody>
                    <a:bodyPr/>
                    <a:lstStyle/>
                    <a:p>
                      <a:pPr marL="0" marR="0" algn="l">
                        <a:lnSpc>
                          <a:spcPct val="115000"/>
                        </a:lnSpc>
                        <a:spcBef>
                          <a:spcPts val="0"/>
                        </a:spcBef>
                        <a:spcAft>
                          <a:spcPts val="0"/>
                        </a:spcAft>
                        <a:tabLst>
                          <a:tab pos="390525" algn="l"/>
                        </a:tabLst>
                      </a:pPr>
                      <a:endParaRPr lang="en-US" sz="1200" dirty="0">
                        <a:effectLst/>
                        <a:latin typeface="Times New Roman" pitchFamily="18" charset="0"/>
                        <a:ea typeface="Calibri"/>
                        <a:cs typeface="Times New Roman" pitchFamily="18" charset="0"/>
                      </a:endParaRPr>
                    </a:p>
                    <a:p>
                      <a:pPr marL="0" marR="0" algn="l">
                        <a:lnSpc>
                          <a:spcPct val="115000"/>
                        </a:lnSpc>
                        <a:spcBef>
                          <a:spcPts val="0"/>
                        </a:spcBef>
                        <a:spcAft>
                          <a:spcPts val="0"/>
                        </a:spcAft>
                        <a:tabLst>
                          <a:tab pos="390525" algn="l"/>
                        </a:tabLst>
                      </a:pPr>
                      <a:r>
                        <a:rPr lang="en-US" sz="1200" dirty="0">
                          <a:effectLst/>
                          <a:latin typeface="Times New Roman" pitchFamily="18" charset="0"/>
                          <a:ea typeface="Calibri"/>
                          <a:cs typeface="Times New Roman" pitchFamily="18" charset="0"/>
                        </a:rPr>
                        <a:t>Advanced incident Response Commanders Course (BHC) </a:t>
                      </a:r>
                    </a:p>
                  </a:txBody>
                  <a:tcPr marL="64971" marR="64971" marT="0" marB="0"/>
                </a:tc>
                <a:tc>
                  <a:txBody>
                    <a:bodyPr/>
                    <a:lstStyle/>
                    <a:p>
                      <a:pPr marL="0" marR="0" algn="ctr">
                        <a:spcBef>
                          <a:spcPts val="0"/>
                        </a:spcBef>
                        <a:spcAft>
                          <a:spcPts val="0"/>
                        </a:spcAft>
                      </a:pPr>
                      <a:endParaRPr lang="en-US" sz="1200" dirty="0">
                        <a:effectLst/>
                        <a:latin typeface="Times New Roman" pitchFamily="18" charset="0"/>
                        <a:ea typeface="Times New Roman"/>
                        <a:cs typeface="Times New Roman" pitchFamily="18" charset="0"/>
                      </a:endParaRPr>
                    </a:p>
                    <a:p>
                      <a:pPr marL="0" marR="0" algn="ctr">
                        <a:spcBef>
                          <a:spcPts val="0"/>
                        </a:spcBef>
                        <a:spcAft>
                          <a:spcPts val="0"/>
                        </a:spcAft>
                      </a:pPr>
                      <a:r>
                        <a:rPr lang="en-US" sz="1200" dirty="0">
                          <a:effectLst/>
                          <a:latin typeface="Times New Roman" pitchFamily="18" charset="0"/>
                          <a:ea typeface="Times New Roman"/>
                          <a:cs typeface="Times New Roman" pitchFamily="18" charset="0"/>
                        </a:rPr>
                        <a:t>BHC/</a:t>
                      </a:r>
                    </a:p>
                    <a:p>
                      <a:pPr marL="0" marR="0" algn="ctr">
                        <a:spcBef>
                          <a:spcPts val="0"/>
                        </a:spcBef>
                        <a:spcAft>
                          <a:spcPts val="0"/>
                        </a:spcAft>
                      </a:pPr>
                      <a:r>
                        <a:rPr lang="en-US" sz="1200" dirty="0">
                          <a:effectLst/>
                          <a:latin typeface="Times New Roman" pitchFamily="18" charset="0"/>
                          <a:ea typeface="Times New Roman"/>
                          <a:cs typeface="Times New Roman" pitchFamily="18" charset="0"/>
                        </a:rPr>
                        <a:t>NACTA</a:t>
                      </a:r>
                    </a:p>
                  </a:txBody>
                  <a:tcPr marL="64971" marR="64971" marT="0" marB="0"/>
                </a:tc>
                <a:tc>
                  <a:txBody>
                    <a:bodyPr/>
                    <a:lstStyle/>
                    <a:p>
                      <a:pPr marL="0" marR="0" algn="ctr">
                        <a:lnSpc>
                          <a:spcPct val="115000"/>
                        </a:lnSpc>
                        <a:spcBef>
                          <a:spcPts val="0"/>
                        </a:spcBef>
                        <a:spcAft>
                          <a:spcPts val="0"/>
                        </a:spcAft>
                      </a:pPr>
                      <a:endParaRPr lang="en-GB" sz="1200" dirty="0">
                        <a:effectLst/>
                        <a:latin typeface="Times New Roman" pitchFamily="18" charset="0"/>
                        <a:ea typeface="Calibri"/>
                        <a:cs typeface="Times New Roman" pitchFamily="18" charset="0"/>
                      </a:endParaRPr>
                    </a:p>
                    <a:p>
                      <a:pPr marL="0" marR="0" algn="ctr">
                        <a:lnSpc>
                          <a:spcPct val="115000"/>
                        </a:lnSpc>
                        <a:spcBef>
                          <a:spcPts val="0"/>
                        </a:spcBef>
                        <a:spcAft>
                          <a:spcPts val="0"/>
                        </a:spcAft>
                      </a:pPr>
                      <a:r>
                        <a:rPr lang="en-GB" sz="1200" dirty="0">
                          <a:effectLst/>
                          <a:latin typeface="Times New Roman" pitchFamily="18" charset="0"/>
                          <a:ea typeface="Calibri"/>
                          <a:cs typeface="Times New Roman" pitchFamily="18" charset="0"/>
                        </a:rPr>
                        <a:t>30</a:t>
                      </a:r>
                      <a:r>
                        <a:rPr lang="en-GB" sz="1200" baseline="0" dirty="0">
                          <a:effectLst/>
                          <a:latin typeface="Times New Roman" pitchFamily="18" charset="0"/>
                          <a:ea typeface="Calibri"/>
                          <a:cs typeface="Times New Roman" pitchFamily="18" charset="0"/>
                        </a:rPr>
                        <a:t> Sep -11 Oct</a:t>
                      </a:r>
                      <a:endParaRPr lang="en-US" sz="1200" dirty="0">
                        <a:effectLst/>
                        <a:latin typeface="Times New Roman" pitchFamily="18" charset="0"/>
                        <a:ea typeface="Calibri"/>
                        <a:cs typeface="Times New Roman" pitchFamily="18" charset="0"/>
                      </a:endParaRPr>
                    </a:p>
                  </a:txBody>
                  <a:tcPr marL="64971" marR="64971" marT="0" marB="0"/>
                </a:tc>
                <a:extLst>
                  <a:ext uri="{0D108BD9-81ED-4DB2-BD59-A6C34878D82A}">
                    <a16:rowId xmlns="" xmlns:a16="http://schemas.microsoft.com/office/drawing/2014/main" val="10002"/>
                  </a:ext>
                </a:extLst>
              </a:tr>
            </a:tbl>
          </a:graphicData>
        </a:graphic>
      </p:graphicFrame>
      <p:sp>
        <p:nvSpPr>
          <p:cNvPr id="12" name="TextBox 11"/>
          <p:cNvSpPr txBox="1"/>
          <p:nvPr/>
        </p:nvSpPr>
        <p:spPr>
          <a:xfrm>
            <a:off x="4648200" y="1455760"/>
            <a:ext cx="2089437" cy="4486901"/>
          </a:xfrm>
          <a:prstGeom prst="rect">
            <a:avLst/>
          </a:prstGeom>
          <a:noFill/>
        </p:spPr>
        <p:txBody>
          <a:bodyPr wrap="square" lIns="87279" tIns="43640" rIns="87279" bIns="43640" rtlCol="0" anchor="ctr">
            <a:spAutoFit/>
          </a:bodyPr>
          <a:lstStyle/>
          <a:p>
            <a:pPr algn="just">
              <a:lnSpc>
                <a:spcPct val="150000"/>
              </a:lnSpc>
            </a:pPr>
            <a:r>
              <a:rPr lang="en-US" sz="1200" dirty="0">
                <a:solidFill>
                  <a:srgbClr val="002060"/>
                </a:solidFill>
                <a:latin typeface="Times New Roman" pitchFamily="18" charset="0"/>
                <a:cs typeface="Times New Roman" pitchFamily="18" charset="0"/>
              </a:rPr>
              <a:t>National Police Academy is emerging and growing institution that continues to build capacity of leadership  through structured modules. Capacity Building Courses on variety of policing subjects are held officers of police and other Law Enforcement Agencies including Police, Military Intelligence, Inter-Services-Intelligence, NAB, FIA, PAF, Rangers, IB, FC, Frontier Corps, NPB, NACTA, State Bank of Pakistan , FBR, ASF, CAA and  Prisons.</a:t>
            </a:r>
          </a:p>
        </p:txBody>
      </p:sp>
      <p:cxnSp>
        <p:nvCxnSpPr>
          <p:cNvPr id="14" name="Straight Connector 13"/>
          <p:cNvCxnSpPr/>
          <p:nvPr/>
        </p:nvCxnSpPr>
        <p:spPr>
          <a:xfrm>
            <a:off x="1388513" y="381000"/>
            <a:ext cx="5393287" cy="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71600" y="1447798"/>
            <a:ext cx="5393287" cy="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40843" y="4863152"/>
            <a:ext cx="4317509" cy="885915"/>
          </a:xfrm>
          <a:prstGeom prst="rect">
            <a:avLst/>
          </a:prstGeom>
        </p:spPr>
        <p:txBody>
          <a:bodyPr wrap="square" lIns="87279" tIns="43640" rIns="87279" bIns="43640">
            <a:spAutoFit/>
          </a:bodyPr>
          <a:lstStyle/>
          <a:p>
            <a:pPr lvl="0" algn="just">
              <a:lnSpc>
                <a:spcPct val="150000"/>
              </a:lnSpc>
            </a:pPr>
            <a:r>
              <a:rPr lang="en-US" sz="1200" dirty="0">
                <a:solidFill>
                  <a:srgbClr val="002060"/>
                </a:solidFill>
                <a:latin typeface="Times New Roman" pitchFamily="18" charset="0"/>
                <a:cs typeface="Times New Roman" pitchFamily="18" charset="0"/>
              </a:rPr>
              <a:t>Trained 60 senior officers in  </a:t>
            </a:r>
            <a:r>
              <a:rPr lang="en-US" sz="1200" b="1" dirty="0">
                <a:solidFill>
                  <a:srgbClr val="002060"/>
                </a:solidFill>
                <a:latin typeface="Times New Roman" pitchFamily="18" charset="0"/>
                <a:cs typeface="Times New Roman" pitchFamily="18" charset="0"/>
              </a:rPr>
              <a:t>July 2024 –December 2024  </a:t>
            </a:r>
            <a:r>
              <a:rPr lang="en-US" sz="1200" dirty="0">
                <a:solidFill>
                  <a:srgbClr val="002060"/>
                </a:solidFill>
                <a:latin typeface="Times New Roman" pitchFamily="18" charset="0"/>
                <a:cs typeface="Times New Roman" pitchFamily="18" charset="0"/>
              </a:rPr>
              <a:t>through capacity building programs. These courses were attended by participants 30 Law Enforcement Agencies </a:t>
            </a:r>
            <a:r>
              <a:rPr lang="en-US" sz="1200">
                <a:solidFill>
                  <a:srgbClr val="002060"/>
                </a:solidFill>
                <a:latin typeface="Times New Roman" pitchFamily="18" charset="0"/>
                <a:cs typeface="Times New Roman" pitchFamily="18" charset="0"/>
              </a:rPr>
              <a:t>of Pakistan.</a:t>
            </a:r>
            <a:endParaRPr lang="en-US" sz="1200" dirty="0">
              <a:solidFill>
                <a:srgbClr val="002060"/>
              </a:solidFill>
              <a:latin typeface="Times New Roman" pitchFamily="18" charset="0"/>
              <a:cs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6172200"/>
            <a:ext cx="3075411" cy="205027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43" y="6172201"/>
            <a:ext cx="3019418" cy="2050274"/>
          </a:xfrm>
          <a:prstGeom prst="rect">
            <a:avLst/>
          </a:prstGeom>
        </p:spPr>
      </p:pic>
      <p:sp>
        <p:nvSpPr>
          <p:cNvPr id="15" name="TextBox 14"/>
          <p:cNvSpPr txBox="1"/>
          <p:nvPr/>
        </p:nvSpPr>
        <p:spPr>
          <a:xfrm>
            <a:off x="399424" y="8223912"/>
            <a:ext cx="2667000" cy="272798"/>
          </a:xfrm>
          <a:prstGeom prst="rect">
            <a:avLst/>
          </a:prstGeom>
          <a:noFill/>
          <a:ln>
            <a:noFill/>
          </a:ln>
        </p:spPr>
        <p:txBody>
          <a:bodyPr wrap="square" lIns="87279" tIns="43640" rIns="87279" bIns="43640" rtlCol="0" anchor="ctr">
            <a:spAutoFit/>
          </a:bodyPr>
          <a:lstStyle/>
          <a:p>
            <a:pPr algn="ctr"/>
            <a:r>
              <a:rPr lang="en-US" sz="1200" dirty="0">
                <a:solidFill>
                  <a:srgbClr val="002060"/>
                </a:solidFill>
                <a:latin typeface="Times New Roman" pitchFamily="18" charset="0"/>
                <a:cs typeface="Times New Roman" pitchFamily="18" charset="0"/>
              </a:rPr>
              <a:t>Group Photo</a:t>
            </a:r>
          </a:p>
        </p:txBody>
      </p:sp>
      <p:sp>
        <p:nvSpPr>
          <p:cNvPr id="20" name="TextBox 19"/>
          <p:cNvSpPr txBox="1"/>
          <p:nvPr/>
        </p:nvSpPr>
        <p:spPr>
          <a:xfrm>
            <a:off x="3785605" y="8229886"/>
            <a:ext cx="2667000" cy="272798"/>
          </a:xfrm>
          <a:prstGeom prst="rect">
            <a:avLst/>
          </a:prstGeom>
          <a:noFill/>
          <a:ln>
            <a:noFill/>
          </a:ln>
        </p:spPr>
        <p:txBody>
          <a:bodyPr wrap="square" lIns="87279" tIns="43640" rIns="87279" bIns="43640" rtlCol="0" anchor="ctr">
            <a:spAutoFit/>
          </a:bodyPr>
          <a:lstStyle/>
          <a:p>
            <a:pPr algn="ctr"/>
            <a:r>
              <a:rPr lang="en-US" sz="1200" dirty="0">
                <a:solidFill>
                  <a:srgbClr val="002060"/>
                </a:solidFill>
                <a:latin typeface="Times New Roman" pitchFamily="18" charset="0"/>
                <a:cs typeface="Times New Roman" pitchFamily="18" charset="0"/>
              </a:rPr>
              <a:t>Group Photo</a:t>
            </a:r>
          </a:p>
        </p:txBody>
      </p:sp>
      <p:pic>
        <p:nvPicPr>
          <p:cNvPr id="17" name="Picture 16"/>
          <p:cNvPicPr>
            <a:picLocks noChangeAspect="1"/>
          </p:cNvPicPr>
          <p:nvPr/>
        </p:nvPicPr>
        <p:blipFill>
          <a:blip r:embed="rId4"/>
          <a:stretch>
            <a:fillRect/>
          </a:stretch>
        </p:blipFill>
        <p:spPr>
          <a:xfrm>
            <a:off x="202743" y="343511"/>
            <a:ext cx="725487" cy="1142991"/>
          </a:xfrm>
          <a:prstGeom prst="rect">
            <a:avLst/>
          </a:prstGeom>
        </p:spPr>
      </p:pic>
    </p:spTree>
    <p:extLst>
      <p:ext uri="{BB962C8B-B14F-4D97-AF65-F5344CB8AC3E}">
        <p14:creationId xmlns:p14="http://schemas.microsoft.com/office/powerpoint/2010/main" val="17222332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2400" y="684180"/>
            <a:ext cx="5281214"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Workshops</a:t>
            </a:r>
            <a:endParaRPr lang="en-US" sz="1600" dirty="0">
              <a:solidFill>
                <a:schemeClr val="bg1"/>
              </a:solidFill>
              <a:latin typeface="Times New Roman" pitchFamily="18" charset="0"/>
              <a:cs typeface="Times New Roman" pitchFamily="18" charset="0"/>
            </a:endParaRP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18</a:t>
            </a:r>
            <a:endParaRPr lang="en-US" sz="900" dirty="0">
              <a:latin typeface="Times New Roman" pitchFamily="18"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069618742"/>
              </p:ext>
            </p:extLst>
          </p:nvPr>
        </p:nvGraphicFramePr>
        <p:xfrm>
          <a:off x="222044" y="1752600"/>
          <a:ext cx="3892756" cy="3277700"/>
        </p:xfrm>
        <a:graphic>
          <a:graphicData uri="http://schemas.openxmlformats.org/drawingml/2006/table">
            <a:tbl>
              <a:tblPr firstRow="1" bandRow="1">
                <a:tableStyleId>{5C22544A-7EE6-4342-B048-85BDC9FD1C3A}</a:tableStyleId>
              </a:tblPr>
              <a:tblGrid>
                <a:gridCol w="1911073">
                  <a:extLst>
                    <a:ext uri="{9D8B030D-6E8A-4147-A177-3AD203B41FA5}">
                      <a16:colId xmlns="" xmlns:a16="http://schemas.microsoft.com/office/drawing/2014/main" val="20000"/>
                    </a:ext>
                  </a:extLst>
                </a:gridCol>
                <a:gridCol w="1047694">
                  <a:extLst>
                    <a:ext uri="{9D8B030D-6E8A-4147-A177-3AD203B41FA5}">
                      <a16:colId xmlns="" xmlns:a16="http://schemas.microsoft.com/office/drawing/2014/main" val="20001"/>
                    </a:ext>
                  </a:extLst>
                </a:gridCol>
                <a:gridCol w="933989">
                  <a:extLst>
                    <a:ext uri="{9D8B030D-6E8A-4147-A177-3AD203B41FA5}">
                      <a16:colId xmlns="" xmlns:a16="http://schemas.microsoft.com/office/drawing/2014/main" val="20002"/>
                    </a:ext>
                  </a:extLst>
                </a:gridCol>
              </a:tblGrid>
              <a:tr h="293491">
                <a:tc>
                  <a:txBody>
                    <a:bodyPr/>
                    <a:lstStyle/>
                    <a:p>
                      <a:pPr algn="ctr">
                        <a:lnSpc>
                          <a:spcPct val="150000"/>
                        </a:lnSpc>
                      </a:pPr>
                      <a:r>
                        <a:rPr lang="en-GB" sz="1200" dirty="0">
                          <a:solidFill>
                            <a:schemeClr val="bg1"/>
                          </a:solidFill>
                          <a:latin typeface="Times New Roman" pitchFamily="18" charset="0"/>
                          <a:cs typeface="Times New Roman" pitchFamily="18" charset="0"/>
                        </a:rPr>
                        <a:t>Course</a:t>
                      </a:r>
                    </a:p>
                  </a:txBody>
                  <a:tcPr marL="86627" marR="86627" marT="43891" marB="43891" anchor="ctr"/>
                </a:tc>
                <a:tc>
                  <a:txBody>
                    <a:bodyPr/>
                    <a:lstStyle/>
                    <a:p>
                      <a:pPr algn="ctr">
                        <a:lnSpc>
                          <a:spcPct val="150000"/>
                        </a:lnSpc>
                      </a:pPr>
                      <a:r>
                        <a:rPr lang="en-GB" sz="1200" dirty="0">
                          <a:solidFill>
                            <a:schemeClr val="bg1"/>
                          </a:solidFill>
                          <a:latin typeface="Times New Roman" pitchFamily="18" charset="0"/>
                          <a:cs typeface="Times New Roman" pitchFamily="18" charset="0"/>
                        </a:rPr>
                        <a:t>Organization</a:t>
                      </a:r>
                    </a:p>
                  </a:txBody>
                  <a:tcPr marL="86627" marR="86627" marT="43891" marB="43891" anchor="ctr"/>
                </a:tc>
                <a:tc>
                  <a:txBody>
                    <a:bodyPr/>
                    <a:lstStyle/>
                    <a:p>
                      <a:pPr algn="ctr">
                        <a:lnSpc>
                          <a:spcPct val="150000"/>
                        </a:lnSpc>
                      </a:pPr>
                      <a:r>
                        <a:rPr lang="en-GB" sz="1200" dirty="0">
                          <a:solidFill>
                            <a:schemeClr val="bg1"/>
                          </a:solidFill>
                          <a:latin typeface="Times New Roman" pitchFamily="18" charset="0"/>
                          <a:cs typeface="Times New Roman" pitchFamily="18" charset="0"/>
                        </a:rPr>
                        <a:t>Dates</a:t>
                      </a:r>
                    </a:p>
                  </a:txBody>
                  <a:tcPr marL="86627" marR="86627" marT="43891" marB="43891" anchor="ctr"/>
                </a:tc>
                <a:extLst>
                  <a:ext uri="{0D108BD9-81ED-4DB2-BD59-A6C34878D82A}">
                    <a16:rowId xmlns="" xmlns:a16="http://schemas.microsoft.com/office/drawing/2014/main" val="10000"/>
                  </a:ext>
                </a:extLst>
              </a:tr>
              <a:tr h="614358">
                <a:tc>
                  <a:txBody>
                    <a:bodyPr/>
                    <a:lstStyle/>
                    <a:p>
                      <a:pPr marL="0" marR="0" algn="l">
                        <a:lnSpc>
                          <a:spcPct val="150000"/>
                        </a:lnSpc>
                        <a:spcBef>
                          <a:spcPts val="0"/>
                        </a:spcBef>
                        <a:spcAft>
                          <a:spcPts val="0"/>
                        </a:spcAft>
                        <a:tabLst>
                          <a:tab pos="390525" algn="l"/>
                        </a:tabLst>
                      </a:pPr>
                      <a:r>
                        <a:rPr lang="en-US" sz="1200" kern="1200" dirty="0">
                          <a:solidFill>
                            <a:srgbClr val="002060"/>
                          </a:solidFill>
                          <a:latin typeface="Times New Roman" pitchFamily="18" charset="0"/>
                          <a:ea typeface="+mn-ea"/>
                          <a:cs typeface="Times New Roman" pitchFamily="18" charset="0"/>
                        </a:rPr>
                        <a:t>Gender Sensitive Community Policing </a:t>
                      </a:r>
                    </a:p>
                  </a:txBody>
                  <a:tcPr marL="64971" marR="64971" marT="0" marB="0"/>
                </a:tc>
                <a:tc>
                  <a:txBody>
                    <a:bodyPr/>
                    <a:lstStyle/>
                    <a:p>
                      <a:pPr marL="0" marR="0" algn="ctr">
                        <a:lnSpc>
                          <a:spcPct val="150000"/>
                        </a:lnSpc>
                        <a:spcBef>
                          <a:spcPts val="0"/>
                        </a:spcBef>
                        <a:spcAft>
                          <a:spcPts val="0"/>
                        </a:spcAft>
                      </a:pPr>
                      <a:r>
                        <a:rPr lang="en-US" sz="1200" kern="1200" dirty="0">
                          <a:solidFill>
                            <a:srgbClr val="002060"/>
                          </a:solidFill>
                          <a:latin typeface="Times New Roman" pitchFamily="18" charset="0"/>
                          <a:ea typeface="+mn-ea"/>
                          <a:cs typeface="Times New Roman" pitchFamily="18" charset="0"/>
                        </a:rPr>
                        <a:t>Accountability Lab</a:t>
                      </a:r>
                    </a:p>
                  </a:txBody>
                  <a:tcPr marL="64971" marR="64971" marT="0" marB="0"/>
                </a:tc>
                <a:tc>
                  <a:txBody>
                    <a:bodyPr/>
                    <a:lstStyle/>
                    <a:p>
                      <a:pPr marL="0" marR="0" algn="ctr">
                        <a:lnSpc>
                          <a:spcPct val="150000"/>
                        </a:lnSpc>
                        <a:spcBef>
                          <a:spcPts val="0"/>
                        </a:spcBef>
                        <a:spcAft>
                          <a:spcPts val="0"/>
                        </a:spcAft>
                      </a:pPr>
                      <a:r>
                        <a:rPr lang="en-GB" sz="1200" kern="1200" dirty="0">
                          <a:solidFill>
                            <a:srgbClr val="002060"/>
                          </a:solidFill>
                          <a:latin typeface="Times New Roman" pitchFamily="18" charset="0"/>
                          <a:ea typeface="+mn-ea"/>
                          <a:cs typeface="Times New Roman" pitchFamily="18" charset="0"/>
                        </a:rPr>
                        <a:t>2-4 Sep</a:t>
                      </a:r>
                      <a:endParaRPr lang="en-US" sz="1200" kern="1200" dirty="0">
                        <a:solidFill>
                          <a:srgbClr val="002060"/>
                        </a:solidFill>
                        <a:latin typeface="Times New Roman" pitchFamily="18" charset="0"/>
                        <a:ea typeface="+mn-ea"/>
                        <a:cs typeface="Times New Roman" pitchFamily="18" charset="0"/>
                      </a:endParaRPr>
                    </a:p>
                  </a:txBody>
                  <a:tcPr marL="64971" marR="64971" marT="0" marB="0"/>
                </a:tc>
                <a:extLst>
                  <a:ext uri="{0D108BD9-81ED-4DB2-BD59-A6C34878D82A}">
                    <a16:rowId xmlns="" xmlns:a16="http://schemas.microsoft.com/office/drawing/2014/main" val="10001"/>
                  </a:ext>
                </a:extLst>
              </a:tr>
              <a:tr h="1752600">
                <a:tc>
                  <a:txBody>
                    <a:bodyPr/>
                    <a:lstStyle/>
                    <a:p>
                      <a:pPr marL="0" marR="0" algn="l">
                        <a:lnSpc>
                          <a:spcPct val="150000"/>
                        </a:lnSpc>
                        <a:spcBef>
                          <a:spcPts val="0"/>
                        </a:spcBef>
                        <a:spcAft>
                          <a:spcPts val="0"/>
                        </a:spcAft>
                        <a:tabLst>
                          <a:tab pos="390525" algn="l"/>
                        </a:tabLst>
                      </a:pPr>
                      <a:r>
                        <a:rPr lang="en-US" sz="1200" kern="1200" dirty="0">
                          <a:solidFill>
                            <a:srgbClr val="002060"/>
                          </a:solidFill>
                          <a:latin typeface="Times New Roman" pitchFamily="18" charset="0"/>
                          <a:ea typeface="+mn-ea"/>
                          <a:cs typeface="Times New Roman" pitchFamily="18" charset="0"/>
                        </a:rPr>
                        <a:t>Improving Financial Investigation Techniques and Citizen Engagement for Enhanced Accountability and Citizens Trust in State Institutions </a:t>
                      </a:r>
                    </a:p>
                  </a:txBody>
                  <a:tcPr marL="64971" marR="64971" marT="0" marB="0"/>
                </a:tc>
                <a:tc>
                  <a:txBody>
                    <a:bodyPr/>
                    <a:lstStyle/>
                    <a:p>
                      <a:pPr marL="0" marR="0" algn="ctr">
                        <a:lnSpc>
                          <a:spcPct val="150000"/>
                        </a:lnSpc>
                        <a:spcBef>
                          <a:spcPts val="0"/>
                        </a:spcBef>
                        <a:spcAft>
                          <a:spcPts val="0"/>
                        </a:spcAft>
                      </a:pPr>
                      <a:endParaRPr lang="en-GB" sz="1200" kern="1200" dirty="0">
                        <a:solidFill>
                          <a:srgbClr val="002060"/>
                        </a:solidFill>
                        <a:latin typeface="Times New Roman" pitchFamily="18" charset="0"/>
                        <a:ea typeface="+mn-ea"/>
                        <a:cs typeface="Times New Roman" pitchFamily="18" charset="0"/>
                      </a:endParaRPr>
                    </a:p>
                    <a:p>
                      <a:pPr marL="0" marR="0" algn="ctr">
                        <a:lnSpc>
                          <a:spcPct val="150000"/>
                        </a:lnSpc>
                        <a:spcBef>
                          <a:spcPts val="0"/>
                        </a:spcBef>
                        <a:spcAft>
                          <a:spcPts val="0"/>
                        </a:spcAft>
                      </a:pPr>
                      <a:r>
                        <a:rPr lang="en-US" sz="1200" kern="1200" dirty="0">
                          <a:solidFill>
                            <a:srgbClr val="002060"/>
                          </a:solidFill>
                          <a:latin typeface="Times New Roman" pitchFamily="18" charset="0"/>
                          <a:ea typeface="+mn-ea"/>
                          <a:cs typeface="Times New Roman" pitchFamily="18" charset="0"/>
                        </a:rPr>
                        <a:t>Accountability Lab</a:t>
                      </a:r>
                    </a:p>
                  </a:txBody>
                  <a:tcPr marL="64971" marR="64971" marT="0" marB="0"/>
                </a:tc>
                <a:tc>
                  <a:txBody>
                    <a:bodyPr/>
                    <a:lstStyle/>
                    <a:p>
                      <a:pPr marL="0" marR="0" algn="ctr">
                        <a:lnSpc>
                          <a:spcPct val="150000"/>
                        </a:lnSpc>
                        <a:spcBef>
                          <a:spcPts val="0"/>
                        </a:spcBef>
                        <a:spcAft>
                          <a:spcPts val="0"/>
                        </a:spcAft>
                      </a:pPr>
                      <a:endParaRPr lang="en-GB" sz="1200" kern="1200" dirty="0">
                        <a:solidFill>
                          <a:srgbClr val="002060"/>
                        </a:solidFill>
                        <a:latin typeface="Times New Roman" pitchFamily="18" charset="0"/>
                        <a:ea typeface="+mn-ea"/>
                        <a:cs typeface="Times New Roman" pitchFamily="18" charset="0"/>
                      </a:endParaRPr>
                    </a:p>
                    <a:p>
                      <a:pPr marL="0" marR="0" algn="ctr">
                        <a:lnSpc>
                          <a:spcPct val="150000"/>
                        </a:lnSpc>
                        <a:spcBef>
                          <a:spcPts val="0"/>
                        </a:spcBef>
                        <a:spcAft>
                          <a:spcPts val="0"/>
                        </a:spcAft>
                      </a:pPr>
                      <a:r>
                        <a:rPr lang="en-GB" sz="1200" kern="1200" dirty="0">
                          <a:solidFill>
                            <a:srgbClr val="002060"/>
                          </a:solidFill>
                          <a:latin typeface="Times New Roman" pitchFamily="18" charset="0"/>
                          <a:ea typeface="+mn-ea"/>
                          <a:cs typeface="Times New Roman" pitchFamily="18" charset="0"/>
                        </a:rPr>
                        <a:t>23-25 Sep</a:t>
                      </a:r>
                      <a:endParaRPr lang="en-US" sz="1200" kern="1200" dirty="0">
                        <a:solidFill>
                          <a:srgbClr val="002060"/>
                        </a:solidFill>
                        <a:latin typeface="Times New Roman" pitchFamily="18" charset="0"/>
                        <a:ea typeface="+mn-ea"/>
                        <a:cs typeface="Times New Roman" pitchFamily="18" charset="0"/>
                      </a:endParaRPr>
                    </a:p>
                  </a:txBody>
                  <a:tcPr marL="64971" marR="64971" marT="0" marB="0"/>
                </a:tc>
                <a:extLst>
                  <a:ext uri="{0D108BD9-81ED-4DB2-BD59-A6C34878D82A}">
                    <a16:rowId xmlns="" xmlns:a16="http://schemas.microsoft.com/office/drawing/2014/main" val="10002"/>
                  </a:ext>
                </a:extLst>
              </a:tr>
              <a:tr h="504866">
                <a:tc>
                  <a:txBody>
                    <a:bodyPr/>
                    <a:lstStyle/>
                    <a:p>
                      <a:pPr marL="0" marR="0" algn="l">
                        <a:lnSpc>
                          <a:spcPct val="150000"/>
                        </a:lnSpc>
                        <a:spcBef>
                          <a:spcPts val="0"/>
                        </a:spcBef>
                        <a:spcAft>
                          <a:spcPts val="0"/>
                        </a:spcAft>
                        <a:tabLst>
                          <a:tab pos="390525" algn="l"/>
                        </a:tabLst>
                      </a:pPr>
                      <a:r>
                        <a:rPr lang="en-US" sz="1200" kern="1200" dirty="0">
                          <a:solidFill>
                            <a:srgbClr val="002060"/>
                          </a:solidFill>
                          <a:latin typeface="Times New Roman" pitchFamily="18" charset="0"/>
                          <a:ea typeface="+mn-ea"/>
                          <a:cs typeface="Times New Roman" pitchFamily="18" charset="0"/>
                        </a:rPr>
                        <a:t>Gender Sensitization </a:t>
                      </a:r>
                    </a:p>
                  </a:txBody>
                  <a:tcPr marL="64971" marR="64971" marT="0" marB="0"/>
                </a:tc>
                <a:tc>
                  <a:txBody>
                    <a:bodyPr/>
                    <a:lstStyle/>
                    <a:p>
                      <a:pPr marL="0" marR="0" algn="ctr">
                        <a:lnSpc>
                          <a:spcPct val="150000"/>
                        </a:lnSpc>
                        <a:spcBef>
                          <a:spcPts val="0"/>
                        </a:spcBef>
                        <a:spcAft>
                          <a:spcPts val="0"/>
                        </a:spcAft>
                      </a:pPr>
                      <a:r>
                        <a:rPr lang="en-US" sz="1200" kern="1200" dirty="0">
                          <a:solidFill>
                            <a:srgbClr val="002060"/>
                          </a:solidFill>
                          <a:latin typeface="Times New Roman" pitchFamily="18" charset="0"/>
                          <a:ea typeface="+mn-ea"/>
                          <a:cs typeface="Times New Roman" pitchFamily="18" charset="0"/>
                        </a:rPr>
                        <a:t>HR Ministry </a:t>
                      </a:r>
                    </a:p>
                  </a:txBody>
                  <a:tcPr marL="64971" marR="64971" marT="0" marB="0"/>
                </a:tc>
                <a:tc>
                  <a:txBody>
                    <a:bodyPr/>
                    <a:lstStyle/>
                    <a:p>
                      <a:pPr marL="0" marR="0" algn="ctr">
                        <a:lnSpc>
                          <a:spcPct val="150000"/>
                        </a:lnSpc>
                        <a:spcBef>
                          <a:spcPts val="0"/>
                        </a:spcBef>
                        <a:spcAft>
                          <a:spcPts val="0"/>
                        </a:spcAft>
                      </a:pPr>
                      <a:r>
                        <a:rPr lang="en-US" sz="1200" kern="1200" dirty="0">
                          <a:solidFill>
                            <a:srgbClr val="002060"/>
                          </a:solidFill>
                          <a:latin typeface="Times New Roman" pitchFamily="18" charset="0"/>
                          <a:ea typeface="+mn-ea"/>
                          <a:cs typeface="Times New Roman" pitchFamily="18" charset="0"/>
                        </a:rPr>
                        <a:t>25 September </a:t>
                      </a:r>
                    </a:p>
                  </a:txBody>
                  <a:tcPr marL="64971" marR="64971" marT="0" marB="0"/>
                </a:tc>
                <a:extLst>
                  <a:ext uri="{0D108BD9-81ED-4DB2-BD59-A6C34878D82A}">
                    <a16:rowId xmlns="" xmlns:a16="http://schemas.microsoft.com/office/drawing/2014/main" val="10003"/>
                  </a:ext>
                </a:extLst>
              </a:tr>
            </a:tbl>
          </a:graphicData>
        </a:graphic>
      </p:graphicFrame>
      <p:sp>
        <p:nvSpPr>
          <p:cNvPr id="12" name="TextBox 11"/>
          <p:cNvSpPr txBox="1"/>
          <p:nvPr/>
        </p:nvSpPr>
        <p:spPr>
          <a:xfrm>
            <a:off x="4267200" y="1681549"/>
            <a:ext cx="2389271" cy="4763900"/>
          </a:xfrm>
          <a:prstGeom prst="rect">
            <a:avLst/>
          </a:prstGeom>
          <a:noFill/>
        </p:spPr>
        <p:txBody>
          <a:bodyPr wrap="square" lIns="87279" tIns="43640" rIns="87279" bIns="43640" rtlCol="0" anchor="ctr">
            <a:spAutoFit/>
          </a:bodyPr>
          <a:lstStyle/>
          <a:p>
            <a:pPr algn="just">
              <a:lnSpc>
                <a:spcPct val="150000"/>
              </a:lnSpc>
            </a:pPr>
            <a:r>
              <a:rPr lang="en-US" sz="1200" dirty="0">
                <a:solidFill>
                  <a:srgbClr val="002060"/>
                </a:solidFill>
                <a:latin typeface="Times New Roman" pitchFamily="18" charset="0"/>
                <a:cs typeface="Times New Roman" pitchFamily="18" charset="0"/>
              </a:rPr>
              <a:t>National Police Academy is a vibrant institution that continues to build capacity of police and officers Law Enforcement Agencies through designing and delivering training Workshops are held to train senior law enforcement officers from Police, Military Intelligence, Inter-Services-Intelligence, National Accountability Bureau, Federal Investigation Agency, Pakistan Air Force, Rangers, Intelligence Bureau, Frontier Constabulary, Frontier Corps, National Police Bureau, NACTA, State Bank of Pakistan , FBR, ASF, CAA and  Prisons. </a:t>
            </a:r>
          </a:p>
        </p:txBody>
      </p:sp>
      <p:cxnSp>
        <p:nvCxnSpPr>
          <p:cNvPr id="14" name="Straight Connector 13"/>
          <p:cNvCxnSpPr/>
          <p:nvPr/>
        </p:nvCxnSpPr>
        <p:spPr>
          <a:xfrm>
            <a:off x="152400" y="304800"/>
            <a:ext cx="5223974"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200" y="1523998"/>
            <a:ext cx="531708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8600" y="5257800"/>
            <a:ext cx="4082400" cy="1103795"/>
          </a:xfrm>
          <a:prstGeom prst="rect">
            <a:avLst/>
          </a:prstGeom>
        </p:spPr>
        <p:txBody>
          <a:bodyPr wrap="square" lIns="87279" tIns="43640" rIns="87279" bIns="43640">
            <a:spAutoFit/>
          </a:bodyPr>
          <a:lstStyle/>
          <a:p>
            <a:pPr algn="just">
              <a:lnSpc>
                <a:spcPct val="150000"/>
              </a:lnSpc>
            </a:pPr>
            <a:r>
              <a:rPr lang="en-US" sz="1200" dirty="0">
                <a:solidFill>
                  <a:srgbClr val="002060"/>
                </a:solidFill>
                <a:latin typeface="Times New Roman" pitchFamily="18" charset="0"/>
                <a:cs typeface="Times New Roman" pitchFamily="18" charset="0"/>
              </a:rPr>
              <a:t>Trained 83 officers in  </a:t>
            </a:r>
            <a:r>
              <a:rPr lang="en-US" sz="1200" b="1" dirty="0">
                <a:solidFill>
                  <a:srgbClr val="002060"/>
                </a:solidFill>
                <a:latin typeface="Times New Roman" pitchFamily="18" charset="0"/>
                <a:cs typeface="Times New Roman" pitchFamily="18" charset="0"/>
              </a:rPr>
              <a:t>July 2024–December 2024  </a:t>
            </a:r>
            <a:r>
              <a:rPr lang="en-US" sz="1200" dirty="0">
                <a:solidFill>
                  <a:srgbClr val="002060"/>
                </a:solidFill>
                <a:latin typeface="Times New Roman" pitchFamily="18" charset="0"/>
                <a:cs typeface="Times New Roman" pitchFamily="18" charset="0"/>
              </a:rPr>
              <a:t>through workshops programs. The courses are attended by 30 Law Enforcement Agencies of Pakistan annually. </a:t>
            </a:r>
          </a:p>
          <a:p>
            <a:pPr lvl="0" algn="just"/>
            <a:endParaRPr lang="en-US" sz="1200" dirty="0">
              <a:solidFill>
                <a:srgbClr val="002060"/>
              </a:solidFill>
              <a:latin typeface="Times New Roman" pitchFamily="18" charset="0"/>
              <a:cs typeface="Times New Roman" pitchFamily="18" charset="0"/>
            </a:endParaRPr>
          </a:p>
        </p:txBody>
      </p:sp>
      <p:sp>
        <p:nvSpPr>
          <p:cNvPr id="13" name="TextBox 12"/>
          <p:cNvSpPr txBox="1"/>
          <p:nvPr/>
        </p:nvSpPr>
        <p:spPr>
          <a:xfrm>
            <a:off x="3160648" y="8458200"/>
            <a:ext cx="3898232" cy="272798"/>
          </a:xfrm>
          <a:prstGeom prst="rect">
            <a:avLst/>
          </a:prstGeom>
          <a:noFill/>
          <a:ln>
            <a:noFill/>
          </a:ln>
        </p:spPr>
        <p:txBody>
          <a:bodyPr wrap="square" lIns="87279" tIns="43640" rIns="87279" bIns="43640" rtlCol="0" anchor="ctr">
            <a:spAutoFit/>
          </a:bodyPr>
          <a:lstStyle/>
          <a:p>
            <a:pPr algn="ctr"/>
            <a:r>
              <a:rPr lang="en-US" sz="1200" dirty="0">
                <a:solidFill>
                  <a:srgbClr val="002060"/>
                </a:solidFill>
                <a:latin typeface="Times New Roman" pitchFamily="18" charset="0"/>
                <a:cs typeface="Times New Roman" pitchFamily="18" charset="0"/>
              </a:rPr>
              <a:t>Group Photo</a:t>
            </a:r>
          </a:p>
        </p:txBody>
      </p:sp>
      <p:sp>
        <p:nvSpPr>
          <p:cNvPr id="19" name="TextBox 18"/>
          <p:cNvSpPr txBox="1"/>
          <p:nvPr/>
        </p:nvSpPr>
        <p:spPr>
          <a:xfrm>
            <a:off x="-158956" y="8458200"/>
            <a:ext cx="3898232" cy="272798"/>
          </a:xfrm>
          <a:prstGeom prst="rect">
            <a:avLst/>
          </a:prstGeom>
          <a:noFill/>
          <a:ln>
            <a:noFill/>
          </a:ln>
        </p:spPr>
        <p:txBody>
          <a:bodyPr wrap="square" lIns="87279" tIns="43640" rIns="87279" bIns="43640" rtlCol="0" anchor="ctr">
            <a:spAutoFit/>
          </a:bodyPr>
          <a:lstStyle/>
          <a:p>
            <a:pPr algn="ctr"/>
            <a:r>
              <a:rPr lang="en-US" sz="1200" dirty="0">
                <a:solidFill>
                  <a:srgbClr val="002060"/>
                </a:solidFill>
                <a:latin typeface="Times New Roman" pitchFamily="18" charset="0"/>
                <a:cs typeface="Times New Roman" pitchFamily="18" charset="0"/>
              </a:rPr>
              <a:t>Group Photo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74" y="6440279"/>
            <a:ext cx="2924176" cy="20224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451" y="6445449"/>
            <a:ext cx="3012036" cy="2022476"/>
          </a:xfrm>
          <a:prstGeom prst="rect">
            <a:avLst/>
          </a:prstGeom>
        </p:spPr>
      </p:pic>
      <p:sp>
        <p:nvSpPr>
          <p:cNvPr id="15" name="Rectangle 14"/>
          <p:cNvSpPr/>
          <p:nvPr/>
        </p:nvSpPr>
        <p:spPr>
          <a:xfrm>
            <a:off x="5715000" y="316049"/>
            <a:ext cx="785013" cy="1257298"/>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873517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71600" y="425133"/>
            <a:ext cx="5410200" cy="830987"/>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51</a:t>
            </a:r>
            <a:r>
              <a:rPr lang="en-US" sz="2400" baseline="30000" dirty="0">
                <a:solidFill>
                  <a:schemeClr val="bg1"/>
                </a:solidFill>
                <a:latin typeface="Times New Roman" pitchFamily="18" charset="0"/>
                <a:cs typeface="Times New Roman" pitchFamily="18" charset="0"/>
              </a:rPr>
              <a:t>st </a:t>
            </a:r>
            <a:r>
              <a:rPr lang="en-US" sz="2400" dirty="0">
                <a:solidFill>
                  <a:schemeClr val="bg1"/>
                </a:solidFill>
                <a:latin typeface="Times New Roman" pitchFamily="18" charset="0"/>
                <a:cs typeface="Times New Roman" pitchFamily="18" charset="0"/>
              </a:rPr>
              <a:t> CTP Assistant Collectors (UT) of Pakistan Customs</a:t>
            </a: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19</a:t>
            </a:r>
            <a:endParaRPr lang="en-US" sz="900" dirty="0">
              <a:latin typeface="Times New Roman" pitchFamily="18" charset="0"/>
              <a:cs typeface="Times New Roman" pitchFamily="18" charset="0"/>
            </a:endParaRPr>
          </a:p>
        </p:txBody>
      </p:sp>
      <p:sp>
        <p:nvSpPr>
          <p:cNvPr id="34" name="TextBox 33"/>
          <p:cNvSpPr txBox="1"/>
          <p:nvPr/>
        </p:nvSpPr>
        <p:spPr>
          <a:xfrm>
            <a:off x="4872789" y="8373388"/>
            <a:ext cx="1515979" cy="226632"/>
          </a:xfrm>
          <a:prstGeom prst="rect">
            <a:avLst/>
          </a:prstGeom>
          <a:noFill/>
        </p:spPr>
        <p:txBody>
          <a:bodyPr wrap="square" lIns="87279" tIns="43640" rIns="87279" bIns="43640" rtlCol="0" anchor="ctr">
            <a:spAutoFit/>
          </a:bodyPr>
          <a:lstStyle/>
          <a:p>
            <a:pPr algn="ctr"/>
            <a:r>
              <a:rPr lang="en-GB" sz="900" dirty="0">
                <a:solidFill>
                  <a:srgbClr val="FF0000"/>
                </a:solidFill>
                <a:latin typeface="Times New Roman" pitchFamily="18" charset="0"/>
                <a:cs typeface="Times New Roman" pitchFamily="18" charset="0"/>
              </a:rPr>
              <a:t> </a:t>
            </a:r>
            <a:endParaRPr lang="en-GB" sz="900" i="1" dirty="0">
              <a:solidFill>
                <a:srgbClr val="FF0000"/>
              </a:solidFill>
              <a:latin typeface="Times New Roman" pitchFamily="18" charset="0"/>
              <a:cs typeface="Times New Roman" pitchFamily="18" charset="0"/>
            </a:endParaRPr>
          </a:p>
        </p:txBody>
      </p:sp>
      <p:cxnSp>
        <p:nvCxnSpPr>
          <p:cNvPr id="22" name="Straight Connector 21"/>
          <p:cNvCxnSpPr/>
          <p:nvPr/>
        </p:nvCxnSpPr>
        <p:spPr>
          <a:xfrm>
            <a:off x="1371600" y="1447801"/>
            <a:ext cx="5410200" cy="10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388513" y="228600"/>
            <a:ext cx="5393287" cy="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587" y="6428205"/>
            <a:ext cx="3081424" cy="212673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7642" y="6415573"/>
            <a:ext cx="3124771" cy="2126787"/>
          </a:xfrm>
          <a:prstGeom prst="rect">
            <a:avLst/>
          </a:prstGeom>
        </p:spPr>
      </p:pic>
      <p:sp>
        <p:nvSpPr>
          <p:cNvPr id="15" name="TextBox 14"/>
          <p:cNvSpPr txBox="1"/>
          <p:nvPr/>
        </p:nvSpPr>
        <p:spPr>
          <a:xfrm>
            <a:off x="255896" y="2016890"/>
            <a:ext cx="2829288" cy="4209902"/>
          </a:xfrm>
          <a:prstGeom prst="rect">
            <a:avLst/>
          </a:prstGeom>
          <a:noFill/>
        </p:spPr>
        <p:txBody>
          <a:bodyPr wrap="square" lIns="87279" tIns="43640" rIns="87279" bIns="43640" rtlCol="0" anchor="ctr">
            <a:spAutoFit/>
          </a:bodyPr>
          <a:lstStyle>
            <a:defPPr>
              <a:defRPr lang="en-US"/>
            </a:defPPr>
            <a:lvl1pPr algn="just">
              <a:lnSpc>
                <a:spcPct val="150000"/>
              </a:lnSpc>
              <a:defRPr sz="1200">
                <a:solidFill>
                  <a:srgbClr val="002060"/>
                </a:solidFill>
                <a:latin typeface="Times New Roman" pitchFamily="18" charset="0"/>
                <a:cs typeface="Times New Roman" pitchFamily="18" charset="0"/>
              </a:defRPr>
            </a:lvl1pPr>
          </a:lstStyle>
          <a:p>
            <a:r>
              <a:rPr lang="en-US" dirty="0"/>
              <a:t>National Police Academy has designed a specialized training course for the 51</a:t>
            </a:r>
            <a:r>
              <a:rPr lang="en-US" baseline="30000" dirty="0"/>
              <a:t>st</a:t>
            </a:r>
            <a:r>
              <a:rPr lang="en-US" dirty="0"/>
              <a:t> CTP Assistant Collectors of the Pakistan Customs. Duration of course was for one month in which the officers were educated in PT, Parade, uniform ethics, weapon handling, discipline &amp; etiquette etc.</a:t>
            </a:r>
          </a:p>
          <a:p>
            <a:r>
              <a:rPr lang="en-US" dirty="0"/>
              <a:t>On 22</a:t>
            </a:r>
            <a:r>
              <a:rPr lang="en-US" baseline="30000" dirty="0"/>
              <a:t>nd</a:t>
            </a:r>
            <a:r>
              <a:rPr lang="en-US" dirty="0"/>
              <a:t> November 2024, Graduation Ceremony of 3</a:t>
            </a:r>
            <a:r>
              <a:rPr lang="en-US" baseline="30000" dirty="0"/>
              <a:t>rd</a:t>
            </a:r>
            <a:r>
              <a:rPr lang="en-US" dirty="0"/>
              <a:t> Specialized Training Course for 51</a:t>
            </a:r>
            <a:r>
              <a:rPr lang="en-US" baseline="30000" dirty="0"/>
              <a:t>st</a:t>
            </a:r>
            <a:r>
              <a:rPr lang="en-US" dirty="0"/>
              <a:t> CTP Assistant Collectors of the Pakistan Customs was held at the National Police Academy, Islamabad. The batch comprised of 17 officers, including 06 female officers.</a:t>
            </a:r>
          </a:p>
          <a:p>
            <a:endParaRPr lang="en-GB" dirty="0"/>
          </a:p>
        </p:txBody>
      </p:sp>
      <p:sp>
        <p:nvSpPr>
          <p:cNvPr id="16" name="TextBox 15"/>
          <p:cNvSpPr txBox="1"/>
          <p:nvPr/>
        </p:nvSpPr>
        <p:spPr>
          <a:xfrm>
            <a:off x="3527642" y="1600200"/>
            <a:ext cx="3101757" cy="338544"/>
          </a:xfrm>
          <a:prstGeom prst="rect">
            <a:avLst/>
          </a:prstGeom>
          <a:solidFill>
            <a:srgbClr val="102540"/>
          </a:solidFill>
        </p:spPr>
        <p:txBody>
          <a:bodyPr wrap="square" lIns="91430" tIns="45715" rIns="91430" bIns="45715" rtlCol="0" anchor="ctr">
            <a:spAutoFit/>
          </a:bodyPr>
          <a:lstStyle/>
          <a:p>
            <a:pPr algn="ctr"/>
            <a:r>
              <a:rPr lang="en-US" sz="1600" b="1" dirty="0">
                <a:solidFill>
                  <a:schemeClr val="bg1"/>
                </a:solidFill>
                <a:latin typeface="Times New Roman" pitchFamily="18" charset="0"/>
                <a:cs typeface="Times New Roman" pitchFamily="18" charset="0"/>
              </a:rPr>
              <a:t>Class Sessions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7643" y="2127763"/>
            <a:ext cx="3101756" cy="18812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7643" y="4180562"/>
            <a:ext cx="3101756" cy="2067838"/>
          </a:xfrm>
          <a:prstGeom prst="rect">
            <a:avLst/>
          </a:prstGeom>
        </p:spPr>
      </p:pic>
      <p:pic>
        <p:nvPicPr>
          <p:cNvPr id="17" name="Picture 16"/>
          <p:cNvPicPr>
            <a:picLocks noChangeAspect="1"/>
          </p:cNvPicPr>
          <p:nvPr/>
        </p:nvPicPr>
        <p:blipFill>
          <a:blip r:embed="rId6"/>
          <a:stretch>
            <a:fillRect/>
          </a:stretch>
        </p:blipFill>
        <p:spPr>
          <a:xfrm>
            <a:off x="202743" y="304800"/>
            <a:ext cx="725487" cy="1142991"/>
          </a:xfrm>
          <a:prstGeom prst="rect">
            <a:avLst/>
          </a:prstGeom>
        </p:spPr>
      </p:pic>
    </p:spTree>
    <p:extLst>
      <p:ext uri="{BB962C8B-B14F-4D97-AF65-F5344CB8AC3E}">
        <p14:creationId xmlns:p14="http://schemas.microsoft.com/office/powerpoint/2010/main" val="1178183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6200" y="304800"/>
            <a:ext cx="52254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6200" y="1295400"/>
            <a:ext cx="5181600" cy="9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01980"/>
            <a:ext cx="5181600"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40</a:t>
            </a:r>
            <a:r>
              <a:rPr lang="en-US" sz="2400" baseline="30000" dirty="0">
                <a:solidFill>
                  <a:schemeClr val="bg1"/>
                </a:solidFill>
                <a:latin typeface="Times New Roman" pitchFamily="18" charset="0"/>
                <a:cs typeface="Times New Roman" pitchFamily="18" charset="0"/>
              </a:rPr>
              <a:t>th</a:t>
            </a:r>
            <a:r>
              <a:rPr lang="en-US" sz="2400" dirty="0">
                <a:solidFill>
                  <a:schemeClr val="bg1"/>
                </a:solidFill>
                <a:latin typeface="Times New Roman" pitchFamily="18" charset="0"/>
                <a:cs typeface="Times New Roman" pitchFamily="18" charset="0"/>
              </a:rPr>
              <a:t> MCMC Graduation Ceremony </a:t>
            </a:r>
          </a:p>
        </p:txBody>
      </p:sp>
      <p:sp>
        <p:nvSpPr>
          <p:cNvPr id="11" name="Rectangle 10"/>
          <p:cNvSpPr/>
          <p:nvPr/>
        </p:nvSpPr>
        <p:spPr>
          <a:xfrm>
            <a:off x="108285" y="8839200"/>
            <a:ext cx="6673516"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a:latin typeface="Times New Roman" pitchFamily="18" charset="0"/>
                <a:cs typeface="Times New Roman" pitchFamily="18" charset="0"/>
              </a:rPr>
              <a:t>2</a:t>
            </a:r>
          </a:p>
        </p:txBody>
      </p:sp>
      <p:sp>
        <p:nvSpPr>
          <p:cNvPr id="4" name="TextBox 3"/>
          <p:cNvSpPr txBox="1"/>
          <p:nvPr/>
        </p:nvSpPr>
        <p:spPr>
          <a:xfrm>
            <a:off x="2562726" y="5049170"/>
            <a:ext cx="3898232" cy="272798"/>
          </a:xfrm>
          <a:prstGeom prst="rect">
            <a:avLst/>
          </a:prstGeom>
          <a:noFill/>
          <a:ln>
            <a:noFill/>
          </a:ln>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Group Photo with chief guest </a:t>
            </a:r>
          </a:p>
        </p:txBody>
      </p:sp>
      <p:sp>
        <p:nvSpPr>
          <p:cNvPr id="20" name="Rectangle 19"/>
          <p:cNvSpPr/>
          <p:nvPr/>
        </p:nvSpPr>
        <p:spPr>
          <a:xfrm>
            <a:off x="152400" y="5574792"/>
            <a:ext cx="3465095" cy="292608"/>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ctr"/>
            <a:r>
              <a:rPr lang="en-US" sz="2400" dirty="0">
                <a:latin typeface="Times New Roman" pitchFamily="18" charset="0"/>
                <a:cs typeface="Times New Roman" pitchFamily="18" charset="0"/>
              </a:rPr>
              <a:t>PARTICIPANTS </a:t>
            </a:r>
          </a:p>
        </p:txBody>
      </p:sp>
      <p:sp>
        <p:nvSpPr>
          <p:cNvPr id="9" name="Rectangle 8"/>
          <p:cNvSpPr/>
          <p:nvPr/>
        </p:nvSpPr>
        <p:spPr>
          <a:xfrm>
            <a:off x="89593" y="6046463"/>
            <a:ext cx="3720407" cy="2262879"/>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nSpc>
                <a:spcPct val="150000"/>
              </a:lnSpc>
            </a:pPr>
            <a:r>
              <a:rPr lang="en-GB" sz="1050" dirty="0" err="1">
                <a:latin typeface="Times New Roman" pitchFamily="18" charset="0"/>
                <a:cs typeface="Times New Roman" pitchFamily="18" charset="0"/>
              </a:rPr>
              <a:t>Mr.</a:t>
            </a:r>
            <a:r>
              <a:rPr lang="en-GB" sz="1050" dirty="0">
                <a:latin typeface="Times New Roman" pitchFamily="18" charset="0"/>
                <a:cs typeface="Times New Roman" pitchFamily="18" charset="0"/>
              </a:rPr>
              <a:t> Abdul </a:t>
            </a:r>
            <a:r>
              <a:rPr lang="en-GB" sz="1050" dirty="0" err="1">
                <a:latin typeface="Times New Roman" pitchFamily="18" charset="0"/>
                <a:cs typeface="Times New Roman" pitchFamily="18" charset="0"/>
              </a:rPr>
              <a:t>Rauf</a:t>
            </a:r>
            <a:r>
              <a:rPr lang="en-GB" sz="1050" dirty="0">
                <a:latin typeface="Times New Roman" pitchFamily="18" charset="0"/>
                <a:cs typeface="Times New Roman" pitchFamily="18" charset="0"/>
              </a:rPr>
              <a:t> Babar, PSP	 </a:t>
            </a:r>
            <a:r>
              <a:rPr lang="en-GB" sz="1050" dirty="0" err="1">
                <a:latin typeface="Times New Roman" pitchFamily="18" charset="0"/>
                <a:cs typeface="Times New Roman" pitchFamily="18" charset="0"/>
              </a:rPr>
              <a:t>Rai</a:t>
            </a:r>
            <a:r>
              <a:rPr lang="en-GB" sz="1050" dirty="0">
                <a:latin typeface="Times New Roman" pitchFamily="18" charset="0"/>
                <a:cs typeface="Times New Roman" pitchFamily="18" charset="0"/>
              </a:rPr>
              <a:t> </a:t>
            </a:r>
            <a:r>
              <a:rPr lang="en-GB" sz="1050" dirty="0" err="1">
                <a:latin typeface="Times New Roman" pitchFamily="18" charset="0"/>
                <a:cs typeface="Times New Roman" pitchFamily="18" charset="0"/>
              </a:rPr>
              <a:t>Nasrullah</a:t>
            </a:r>
            <a:r>
              <a:rPr lang="en-GB" sz="1050" dirty="0">
                <a:latin typeface="Times New Roman" pitchFamily="18" charset="0"/>
                <a:cs typeface="Times New Roman" pitchFamily="18" charset="0"/>
              </a:rPr>
              <a:t>, FIA</a:t>
            </a:r>
          </a:p>
          <a:p>
            <a:pPr>
              <a:lnSpc>
                <a:spcPct val="150000"/>
              </a:lnSpc>
            </a:pPr>
            <a:r>
              <a:rPr lang="en-GB" sz="1050" dirty="0" err="1">
                <a:latin typeface="Times New Roman" pitchFamily="18" charset="0"/>
                <a:cs typeface="Times New Roman" pitchFamily="18" charset="0"/>
              </a:rPr>
              <a:t>Mr.</a:t>
            </a:r>
            <a:r>
              <a:rPr lang="en-GB" sz="1050" dirty="0">
                <a:latin typeface="Times New Roman" pitchFamily="18" charset="0"/>
                <a:cs typeface="Times New Roman" pitchFamily="18" charset="0"/>
              </a:rPr>
              <a:t> </a:t>
            </a:r>
            <a:r>
              <a:rPr lang="en-GB" sz="1050" dirty="0" err="1">
                <a:latin typeface="Times New Roman" pitchFamily="18" charset="0"/>
                <a:cs typeface="Times New Roman" pitchFamily="18" charset="0"/>
              </a:rPr>
              <a:t>Hasam</a:t>
            </a:r>
            <a:r>
              <a:rPr lang="en-GB" sz="1050" dirty="0">
                <a:latin typeface="Times New Roman" pitchFamily="18" charset="0"/>
                <a:cs typeface="Times New Roman" pitchFamily="18" charset="0"/>
              </a:rPr>
              <a:t> Bin Iqbal, PSP	 </a:t>
            </a:r>
            <a:r>
              <a:rPr lang="en-GB" sz="1050" dirty="0" err="1">
                <a:latin typeface="Times New Roman" pitchFamily="18" charset="0"/>
                <a:cs typeface="Times New Roman" pitchFamily="18" charset="0"/>
              </a:rPr>
              <a:t>Mr.</a:t>
            </a:r>
            <a:r>
              <a:rPr lang="en-GB" sz="1050" dirty="0">
                <a:latin typeface="Times New Roman" pitchFamily="18" charset="0"/>
                <a:cs typeface="Times New Roman" pitchFamily="18" charset="0"/>
              </a:rPr>
              <a:t> Asif </a:t>
            </a:r>
            <a:r>
              <a:rPr lang="en-GB" sz="1050" dirty="0" err="1">
                <a:latin typeface="Times New Roman" pitchFamily="18" charset="0"/>
                <a:cs typeface="Times New Roman" pitchFamily="18" charset="0"/>
              </a:rPr>
              <a:t>Waheed</a:t>
            </a:r>
            <a:r>
              <a:rPr lang="en-GB" sz="1050" dirty="0">
                <a:latin typeface="Times New Roman" pitchFamily="18" charset="0"/>
                <a:cs typeface="Times New Roman" pitchFamily="18" charset="0"/>
              </a:rPr>
              <a:t>, NAB</a:t>
            </a:r>
          </a:p>
          <a:p>
            <a:pPr>
              <a:lnSpc>
                <a:spcPct val="150000"/>
              </a:lnSpc>
            </a:pPr>
            <a:r>
              <a:rPr lang="en-GB" sz="1050" dirty="0">
                <a:latin typeface="Times New Roman" pitchFamily="18" charset="0"/>
                <a:cs typeface="Times New Roman" pitchFamily="18" charset="0"/>
              </a:rPr>
              <a:t>Syed </a:t>
            </a:r>
            <a:r>
              <a:rPr lang="en-GB" sz="1050" dirty="0" err="1">
                <a:latin typeface="Times New Roman" pitchFamily="18" charset="0"/>
                <a:cs typeface="Times New Roman" pitchFamily="18" charset="0"/>
              </a:rPr>
              <a:t>Javed</a:t>
            </a:r>
            <a:r>
              <a:rPr lang="en-GB" sz="1050" dirty="0">
                <a:latin typeface="Times New Roman" pitchFamily="18" charset="0"/>
                <a:cs typeface="Times New Roman" pitchFamily="18" charset="0"/>
              </a:rPr>
              <a:t> Iqbal </a:t>
            </a:r>
            <a:r>
              <a:rPr lang="en-GB" sz="1050" dirty="0" err="1">
                <a:latin typeface="Times New Roman" pitchFamily="18" charset="0"/>
                <a:cs typeface="Times New Roman" pitchFamily="18" charset="0"/>
              </a:rPr>
              <a:t>Gharshin</a:t>
            </a:r>
            <a:r>
              <a:rPr lang="en-GB" sz="1050" dirty="0">
                <a:latin typeface="Times New Roman" pitchFamily="18" charset="0"/>
                <a:cs typeface="Times New Roman" pitchFamily="18" charset="0"/>
              </a:rPr>
              <a:t>  PSP	 </a:t>
            </a:r>
            <a:r>
              <a:rPr lang="en-GB" sz="1050" dirty="0" err="1">
                <a:latin typeface="Times New Roman" pitchFamily="18" charset="0"/>
                <a:cs typeface="Times New Roman" pitchFamily="18" charset="0"/>
              </a:rPr>
              <a:t>Mr.</a:t>
            </a:r>
            <a:r>
              <a:rPr lang="en-GB" sz="1050" dirty="0">
                <a:latin typeface="Times New Roman" pitchFamily="18" charset="0"/>
                <a:cs typeface="Times New Roman" pitchFamily="18" charset="0"/>
              </a:rPr>
              <a:t> Eric Paul, NAB</a:t>
            </a:r>
          </a:p>
          <a:p>
            <a:pPr>
              <a:lnSpc>
                <a:spcPct val="150000"/>
              </a:lnSpc>
            </a:pPr>
            <a:r>
              <a:rPr lang="en-GB" sz="1050" dirty="0" err="1">
                <a:latin typeface="Times New Roman" pitchFamily="18" charset="0"/>
                <a:cs typeface="Times New Roman" pitchFamily="18" charset="0"/>
              </a:rPr>
              <a:t>Mr.</a:t>
            </a:r>
            <a:r>
              <a:rPr lang="en-GB" sz="1050" dirty="0">
                <a:latin typeface="Times New Roman" pitchFamily="18" charset="0"/>
                <a:cs typeface="Times New Roman" pitchFamily="18" charset="0"/>
              </a:rPr>
              <a:t> </a:t>
            </a:r>
            <a:r>
              <a:rPr lang="en-GB" sz="1050" dirty="0" err="1">
                <a:latin typeface="Times New Roman" pitchFamily="18" charset="0"/>
                <a:cs typeface="Times New Roman" pitchFamily="18" charset="0"/>
              </a:rPr>
              <a:t>Asad</a:t>
            </a:r>
            <a:r>
              <a:rPr lang="en-GB" sz="1050" dirty="0">
                <a:latin typeface="Times New Roman" pitchFamily="18" charset="0"/>
                <a:cs typeface="Times New Roman" pitchFamily="18" charset="0"/>
              </a:rPr>
              <a:t> </a:t>
            </a:r>
            <a:r>
              <a:rPr lang="en-GB" sz="1050" dirty="0" err="1">
                <a:latin typeface="Times New Roman" pitchFamily="18" charset="0"/>
                <a:cs typeface="Times New Roman" pitchFamily="18" charset="0"/>
              </a:rPr>
              <a:t>Ullah</a:t>
            </a:r>
            <a:r>
              <a:rPr lang="en-GB" sz="1050" dirty="0">
                <a:latin typeface="Times New Roman" pitchFamily="18" charset="0"/>
                <a:cs typeface="Times New Roman" pitchFamily="18" charset="0"/>
              </a:rPr>
              <a:t> Nasir, PSP 	 </a:t>
            </a:r>
            <a:r>
              <a:rPr lang="en-GB" sz="1050" dirty="0" err="1">
                <a:latin typeface="Times New Roman" pitchFamily="18" charset="0"/>
                <a:cs typeface="Times New Roman" pitchFamily="18" charset="0"/>
              </a:rPr>
              <a:t>Mr.</a:t>
            </a:r>
            <a:r>
              <a:rPr lang="en-GB" sz="1050" dirty="0">
                <a:latin typeface="Times New Roman" pitchFamily="18" charset="0"/>
                <a:cs typeface="Times New Roman" pitchFamily="18" charset="0"/>
              </a:rPr>
              <a:t> </a:t>
            </a:r>
            <a:r>
              <a:rPr lang="en-GB" sz="1050" dirty="0" err="1">
                <a:latin typeface="Times New Roman" pitchFamily="18" charset="0"/>
                <a:cs typeface="Times New Roman" pitchFamily="18" charset="0"/>
              </a:rPr>
              <a:t>Waqar</a:t>
            </a:r>
            <a:r>
              <a:rPr lang="en-GB" sz="1050" dirty="0">
                <a:latin typeface="Times New Roman" pitchFamily="18" charset="0"/>
                <a:cs typeface="Times New Roman" pitchFamily="18" charset="0"/>
              </a:rPr>
              <a:t> </a:t>
            </a:r>
            <a:r>
              <a:rPr lang="en-GB" sz="1050" dirty="0" err="1">
                <a:latin typeface="Times New Roman" pitchFamily="18" charset="0"/>
                <a:cs typeface="Times New Roman" pitchFamily="18" charset="0"/>
              </a:rPr>
              <a:t>Ul</a:t>
            </a:r>
            <a:r>
              <a:rPr lang="en-GB" sz="1050" dirty="0">
                <a:latin typeface="Times New Roman" pitchFamily="18" charset="0"/>
                <a:cs typeface="Times New Roman" pitchFamily="18" charset="0"/>
              </a:rPr>
              <a:t> Hassan, NAB</a:t>
            </a:r>
          </a:p>
          <a:p>
            <a:pPr>
              <a:lnSpc>
                <a:spcPct val="150000"/>
              </a:lnSpc>
            </a:pPr>
            <a:r>
              <a:rPr lang="en-GB" sz="1050" dirty="0" err="1">
                <a:latin typeface="Times New Roman" pitchFamily="18" charset="0"/>
                <a:cs typeface="Times New Roman" pitchFamily="18" charset="0"/>
              </a:rPr>
              <a:t>Mr.</a:t>
            </a:r>
            <a:r>
              <a:rPr lang="en-GB" sz="1050" dirty="0">
                <a:latin typeface="Times New Roman" pitchFamily="18" charset="0"/>
                <a:cs typeface="Times New Roman" pitchFamily="18" charset="0"/>
              </a:rPr>
              <a:t> M. </a:t>
            </a:r>
            <a:r>
              <a:rPr lang="en-GB" sz="1050" dirty="0" err="1">
                <a:latin typeface="Times New Roman" pitchFamily="18" charset="0"/>
                <a:cs typeface="Times New Roman" pitchFamily="18" charset="0"/>
              </a:rPr>
              <a:t>Azhar</a:t>
            </a:r>
            <a:r>
              <a:rPr lang="en-GB" sz="1050" dirty="0">
                <a:latin typeface="Times New Roman" pitchFamily="18" charset="0"/>
                <a:cs typeface="Times New Roman" pitchFamily="18" charset="0"/>
              </a:rPr>
              <a:t> Khan Mughal, PSP	 </a:t>
            </a:r>
            <a:r>
              <a:rPr lang="en-GB" sz="1050" dirty="0" err="1">
                <a:latin typeface="Times New Roman" pitchFamily="18" charset="0"/>
                <a:cs typeface="Times New Roman" pitchFamily="18" charset="0"/>
              </a:rPr>
              <a:t>Mr.</a:t>
            </a:r>
            <a:r>
              <a:rPr lang="en-GB" sz="1050" dirty="0">
                <a:latin typeface="Times New Roman" pitchFamily="18" charset="0"/>
                <a:cs typeface="Times New Roman" pitchFamily="18" charset="0"/>
              </a:rPr>
              <a:t> </a:t>
            </a:r>
            <a:r>
              <a:rPr lang="en-GB" sz="1050" dirty="0" err="1">
                <a:latin typeface="Times New Roman" pitchFamily="18" charset="0"/>
                <a:cs typeface="Times New Roman" pitchFamily="18" charset="0"/>
              </a:rPr>
              <a:t>Ejaz</a:t>
            </a:r>
            <a:r>
              <a:rPr lang="en-GB" sz="1050" dirty="0">
                <a:latin typeface="Times New Roman" pitchFamily="18" charset="0"/>
                <a:cs typeface="Times New Roman" pitchFamily="18" charset="0"/>
              </a:rPr>
              <a:t> Bashir, NAB </a:t>
            </a:r>
          </a:p>
          <a:p>
            <a:pPr>
              <a:lnSpc>
                <a:spcPct val="150000"/>
              </a:lnSpc>
            </a:pPr>
            <a:r>
              <a:rPr lang="en-GB" sz="1050" dirty="0" err="1">
                <a:latin typeface="Times New Roman" pitchFamily="18" charset="0"/>
                <a:cs typeface="Times New Roman" pitchFamily="18" charset="0"/>
              </a:rPr>
              <a:t>Mr.</a:t>
            </a:r>
            <a:r>
              <a:rPr lang="en-GB" sz="1050" dirty="0">
                <a:latin typeface="Times New Roman" pitchFamily="18" charset="0"/>
                <a:cs typeface="Times New Roman" pitchFamily="18" charset="0"/>
              </a:rPr>
              <a:t> </a:t>
            </a:r>
            <a:r>
              <a:rPr lang="en-GB" sz="1050" dirty="0" err="1">
                <a:latin typeface="Times New Roman" pitchFamily="18" charset="0"/>
                <a:cs typeface="Times New Roman" pitchFamily="18" charset="0"/>
              </a:rPr>
              <a:t>Sarfraz</a:t>
            </a:r>
            <a:r>
              <a:rPr lang="en-GB" sz="1050" dirty="0">
                <a:latin typeface="Times New Roman" pitchFamily="18" charset="0"/>
                <a:cs typeface="Times New Roman" pitchFamily="18" charset="0"/>
              </a:rPr>
              <a:t> Ali, FIA 	 </a:t>
            </a:r>
            <a:r>
              <a:rPr lang="en-GB" sz="1050" dirty="0" err="1">
                <a:latin typeface="Times New Roman" pitchFamily="18" charset="0"/>
                <a:cs typeface="Times New Roman" pitchFamily="18" charset="0"/>
              </a:rPr>
              <a:t>Mr.</a:t>
            </a:r>
            <a:r>
              <a:rPr lang="en-GB" sz="1050" dirty="0">
                <a:latin typeface="Times New Roman" pitchFamily="18" charset="0"/>
                <a:cs typeface="Times New Roman" pitchFamily="18" charset="0"/>
              </a:rPr>
              <a:t> M. Asif </a:t>
            </a:r>
            <a:r>
              <a:rPr lang="en-GB" sz="1050" dirty="0" err="1">
                <a:latin typeface="Times New Roman" pitchFamily="18" charset="0"/>
                <a:cs typeface="Times New Roman" pitchFamily="18" charset="0"/>
              </a:rPr>
              <a:t>Munir</a:t>
            </a:r>
            <a:r>
              <a:rPr lang="en-GB" sz="1050" dirty="0">
                <a:latin typeface="Times New Roman" pitchFamily="18" charset="0"/>
                <a:cs typeface="Times New Roman" pitchFamily="18" charset="0"/>
              </a:rPr>
              <a:t>, NAB </a:t>
            </a:r>
          </a:p>
          <a:p>
            <a:pPr>
              <a:lnSpc>
                <a:spcPct val="150000"/>
              </a:lnSpc>
            </a:pPr>
            <a:r>
              <a:rPr lang="en-GB" sz="1050" dirty="0">
                <a:latin typeface="Times New Roman" pitchFamily="18" charset="0"/>
                <a:cs typeface="Times New Roman" pitchFamily="18" charset="0"/>
              </a:rPr>
              <a:t>Mr M. Bilal </a:t>
            </a:r>
            <a:r>
              <a:rPr lang="en-GB" sz="1050" dirty="0" err="1">
                <a:latin typeface="Times New Roman" pitchFamily="18" charset="0"/>
                <a:cs typeface="Times New Roman" pitchFamily="18" charset="0"/>
              </a:rPr>
              <a:t>Naeem</a:t>
            </a:r>
            <a:r>
              <a:rPr lang="en-GB" sz="1050" dirty="0">
                <a:latin typeface="Times New Roman" pitchFamily="18" charset="0"/>
                <a:cs typeface="Times New Roman" pitchFamily="18" charset="0"/>
              </a:rPr>
              <a:t>, FIA 	 </a:t>
            </a:r>
            <a:r>
              <a:rPr lang="en-GB" sz="1050" dirty="0" err="1">
                <a:latin typeface="Times New Roman" pitchFamily="18" charset="0"/>
                <a:cs typeface="Times New Roman" pitchFamily="18" charset="0"/>
              </a:rPr>
              <a:t>Mr.</a:t>
            </a:r>
            <a:r>
              <a:rPr lang="en-GB" sz="1050" dirty="0">
                <a:latin typeface="Times New Roman" pitchFamily="18" charset="0"/>
                <a:cs typeface="Times New Roman" pitchFamily="18" charset="0"/>
              </a:rPr>
              <a:t> Majid Ali Malik, NAB</a:t>
            </a:r>
          </a:p>
          <a:p>
            <a:pPr>
              <a:lnSpc>
                <a:spcPct val="150000"/>
              </a:lnSpc>
            </a:pPr>
            <a:r>
              <a:rPr lang="en-GB" sz="1050" dirty="0" err="1">
                <a:latin typeface="Times New Roman" pitchFamily="18" charset="0"/>
                <a:cs typeface="Times New Roman" pitchFamily="18" charset="0"/>
              </a:rPr>
              <a:t>Mr.</a:t>
            </a:r>
            <a:r>
              <a:rPr lang="en-GB" sz="1050" dirty="0">
                <a:latin typeface="Times New Roman" pitchFamily="18" charset="0"/>
                <a:cs typeface="Times New Roman" pitchFamily="18" charset="0"/>
              </a:rPr>
              <a:t> M. </a:t>
            </a:r>
            <a:r>
              <a:rPr lang="en-GB" sz="1050" dirty="0" err="1">
                <a:latin typeface="Times New Roman" pitchFamily="18" charset="0"/>
                <a:cs typeface="Times New Roman" pitchFamily="18" charset="0"/>
              </a:rPr>
              <a:t>Abid</a:t>
            </a:r>
            <a:r>
              <a:rPr lang="en-GB" sz="1050" dirty="0">
                <a:latin typeface="Times New Roman" pitchFamily="18" charset="0"/>
                <a:cs typeface="Times New Roman" pitchFamily="18" charset="0"/>
              </a:rPr>
              <a:t> </a:t>
            </a:r>
            <a:r>
              <a:rPr lang="en-GB" sz="1050" dirty="0" err="1">
                <a:latin typeface="Times New Roman" pitchFamily="18" charset="0"/>
                <a:cs typeface="Times New Roman" pitchFamily="18" charset="0"/>
              </a:rPr>
              <a:t>Hussain</a:t>
            </a:r>
            <a:r>
              <a:rPr lang="en-GB" sz="1050" dirty="0">
                <a:latin typeface="Times New Roman" pitchFamily="18" charset="0"/>
                <a:cs typeface="Times New Roman" pitchFamily="18" charset="0"/>
              </a:rPr>
              <a:t>, FIA 	</a:t>
            </a:r>
          </a:p>
        </p:txBody>
      </p:sp>
      <p:sp>
        <p:nvSpPr>
          <p:cNvPr id="18" name="TextBox 17"/>
          <p:cNvSpPr txBox="1"/>
          <p:nvPr/>
        </p:nvSpPr>
        <p:spPr>
          <a:xfrm>
            <a:off x="76200" y="1451810"/>
            <a:ext cx="2438400" cy="3785652"/>
          </a:xfrm>
          <a:prstGeom prst="rect">
            <a:avLst/>
          </a:prstGeom>
          <a:noFill/>
          <a:ln>
            <a:solidFill>
              <a:schemeClr val="bg1"/>
            </a:solidFill>
          </a:ln>
        </p:spPr>
        <p:txBody>
          <a:bodyPr wrap="square" rtlCol="0">
            <a:spAutoFit/>
          </a:bodyPr>
          <a:lstStyle/>
          <a:p>
            <a:pPr algn="just"/>
            <a:r>
              <a:rPr lang="en-US" sz="1200" dirty="0">
                <a:solidFill>
                  <a:srgbClr val="002060"/>
                </a:solidFill>
                <a:latin typeface="Times New Roman" pitchFamily="18" charset="0"/>
                <a:cs typeface="Times New Roman" pitchFamily="18" charset="0"/>
              </a:rPr>
              <a:t>Domain-specific MCMC is promotional course for officers of police and Law Enforcement Agencies in BS-18. It focuses on organization-specific knowledge, skills, attitudes, encouraging mutual learning and experience-sharing. The curriculum blends professional, developmental, and research components to prepare participants for future leadership roles. </a:t>
            </a:r>
          </a:p>
          <a:p>
            <a:pPr algn="just"/>
            <a:r>
              <a:rPr lang="en-US" sz="1200" dirty="0">
                <a:solidFill>
                  <a:srgbClr val="002060"/>
                </a:solidFill>
                <a:latin typeface="Times New Roman" pitchFamily="18" charset="0"/>
                <a:cs typeface="Times New Roman" pitchFamily="18" charset="0"/>
              </a:rPr>
              <a:t>On 02</a:t>
            </a:r>
            <a:r>
              <a:rPr lang="en-US" sz="1200" baseline="30000" dirty="0">
                <a:solidFill>
                  <a:srgbClr val="002060"/>
                </a:solidFill>
                <a:latin typeface="Times New Roman" pitchFamily="18" charset="0"/>
                <a:cs typeface="Times New Roman" pitchFamily="18" charset="0"/>
              </a:rPr>
              <a:t>nd</a:t>
            </a:r>
            <a:r>
              <a:rPr lang="en-US" sz="1200" dirty="0">
                <a:solidFill>
                  <a:srgbClr val="002060"/>
                </a:solidFill>
                <a:latin typeface="Times New Roman" pitchFamily="18" charset="0"/>
                <a:cs typeface="Times New Roman" pitchFamily="18" charset="0"/>
              </a:rPr>
              <a:t> August 2024, Graduation Ceremony of 11</a:t>
            </a:r>
            <a:r>
              <a:rPr lang="en-US" sz="1200" baseline="30000" dirty="0">
                <a:solidFill>
                  <a:srgbClr val="002060"/>
                </a:solidFill>
                <a:latin typeface="Times New Roman" pitchFamily="18" charset="0"/>
                <a:cs typeface="Times New Roman" pitchFamily="18" charset="0"/>
              </a:rPr>
              <a:t>th</a:t>
            </a:r>
            <a:r>
              <a:rPr lang="en-US" sz="1200" dirty="0">
                <a:solidFill>
                  <a:srgbClr val="002060"/>
                </a:solidFill>
                <a:latin typeface="Times New Roman" pitchFamily="18" charset="0"/>
                <a:cs typeface="Times New Roman" pitchFamily="18" charset="0"/>
              </a:rPr>
              <a:t> Domain Specific/ 40</a:t>
            </a:r>
            <a:r>
              <a:rPr lang="en-US" sz="1200" baseline="30000" dirty="0">
                <a:solidFill>
                  <a:srgbClr val="002060"/>
                </a:solidFill>
                <a:latin typeface="Times New Roman" pitchFamily="18" charset="0"/>
                <a:cs typeface="Times New Roman" pitchFamily="18" charset="0"/>
              </a:rPr>
              <a:t>th</a:t>
            </a:r>
            <a:r>
              <a:rPr lang="en-US" sz="1200" dirty="0">
                <a:solidFill>
                  <a:srgbClr val="002060"/>
                </a:solidFill>
                <a:latin typeface="Times New Roman" pitchFamily="18" charset="0"/>
                <a:cs typeface="Times New Roman" pitchFamily="18" charset="0"/>
              </a:rPr>
              <a:t> Mid-Career Management Course (MCMC) was held at the National Police Academy, Islamabad. The batch comprises 15 officers, 05 officers from PSP, 04 officers from FIA and 06 officers from NAB. </a:t>
            </a:r>
            <a:endParaRPr lang="en-GB" sz="1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543" y="1542436"/>
            <a:ext cx="4078857" cy="334993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6046463"/>
            <a:ext cx="2819400" cy="2262879"/>
          </a:xfrm>
          <a:prstGeom prst="rect">
            <a:avLst/>
          </a:prstGeom>
        </p:spPr>
      </p:pic>
      <p:sp>
        <p:nvSpPr>
          <p:cNvPr id="13" name="TextBox 12"/>
          <p:cNvSpPr txBox="1"/>
          <p:nvPr/>
        </p:nvSpPr>
        <p:spPr>
          <a:xfrm>
            <a:off x="3124200" y="8325348"/>
            <a:ext cx="3898232" cy="272798"/>
          </a:xfrm>
          <a:prstGeom prst="rect">
            <a:avLst/>
          </a:prstGeom>
          <a:noFill/>
          <a:ln>
            <a:noFill/>
          </a:ln>
        </p:spPr>
        <p:txBody>
          <a:bodyPr wrap="square" lIns="87279" tIns="43640" rIns="87279" bIns="43640" rtlCol="0" anchor="ctr">
            <a:spAutoFit/>
          </a:bodyPr>
          <a:lstStyle/>
          <a:p>
            <a:pPr algn="ctr"/>
            <a:r>
              <a:rPr lang="en-US" sz="1200" dirty="0">
                <a:solidFill>
                  <a:srgbClr val="002060"/>
                </a:solidFill>
                <a:latin typeface="Times New Roman" pitchFamily="18" charset="0"/>
                <a:cs typeface="Times New Roman" pitchFamily="18" charset="0"/>
              </a:rPr>
              <a:t>Certificate distribution</a:t>
            </a:r>
          </a:p>
        </p:txBody>
      </p:sp>
      <p:sp>
        <p:nvSpPr>
          <p:cNvPr id="15" name="Rectangle 14"/>
          <p:cNvSpPr/>
          <p:nvPr/>
        </p:nvSpPr>
        <p:spPr>
          <a:xfrm>
            <a:off x="5638800" y="242640"/>
            <a:ext cx="725590" cy="1058742"/>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3743377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641144" y="1295400"/>
            <a:ext cx="5029200"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57064" y="601980"/>
            <a:ext cx="5046376"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NATIONAL POLICE ACADEMY</a:t>
            </a: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20</a:t>
            </a:r>
            <a:endParaRPr lang="en-US" sz="900" dirty="0">
              <a:latin typeface="Times New Roman" pitchFamily="18" charset="0"/>
              <a:cs typeface="Times New Roman" pitchFamily="18" charset="0"/>
            </a:endParaRPr>
          </a:p>
        </p:txBody>
      </p:sp>
      <p:sp>
        <p:nvSpPr>
          <p:cNvPr id="12" name="Rectangle 11"/>
          <p:cNvSpPr/>
          <p:nvPr/>
        </p:nvSpPr>
        <p:spPr>
          <a:xfrm>
            <a:off x="174847" y="1638533"/>
            <a:ext cx="2097505" cy="5182706"/>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ctr"/>
            <a:r>
              <a:rPr lang="en-US" sz="1200" b="1" dirty="0">
                <a:solidFill>
                  <a:schemeClr val="bg1"/>
                </a:solidFill>
                <a:latin typeface="Times New Roman" pitchFamily="18" charset="0"/>
                <a:cs typeface="Times New Roman" pitchFamily="18" charset="0"/>
              </a:rPr>
              <a:t>National Police Academy</a:t>
            </a:r>
          </a:p>
          <a:p>
            <a:pPr algn="ctr"/>
            <a:endParaRPr lang="en-US" sz="1000" dirty="0">
              <a:solidFill>
                <a:schemeClr val="bg1"/>
              </a:solidFill>
              <a:latin typeface="Times New Roman" pitchFamily="18" charset="0"/>
              <a:cs typeface="Times New Roman" pitchFamily="18" charset="0"/>
            </a:endParaRPr>
          </a:p>
          <a:p>
            <a:pPr algn="ctr"/>
            <a:endParaRPr lang="en-US" sz="1000" dirty="0">
              <a:solidFill>
                <a:schemeClr val="bg1"/>
              </a:solidFill>
              <a:latin typeface="Times New Roman" pitchFamily="18" charset="0"/>
              <a:cs typeface="Times New Roman" pitchFamily="18" charset="0"/>
            </a:endParaRPr>
          </a:p>
          <a:p>
            <a:pPr algn="ctr"/>
            <a:r>
              <a:rPr lang="en-US" sz="1000" b="1" dirty="0">
                <a:solidFill>
                  <a:schemeClr val="bg1"/>
                </a:solidFill>
                <a:latin typeface="Times New Roman" pitchFamily="18" charset="0"/>
                <a:cs typeface="Times New Roman" pitchFamily="18" charset="0"/>
              </a:rPr>
              <a:t>Commandant</a:t>
            </a:r>
          </a:p>
          <a:p>
            <a:pPr algn="ctr"/>
            <a:r>
              <a:rPr lang="en-US" sz="1000" i="1" dirty="0" err="1">
                <a:solidFill>
                  <a:schemeClr val="bg1"/>
                </a:solidFill>
                <a:latin typeface="Times New Roman" pitchFamily="18" charset="0"/>
                <a:cs typeface="Times New Roman" pitchFamily="18" charset="0"/>
              </a:rPr>
              <a:t>Mr</a:t>
            </a:r>
            <a:r>
              <a:rPr lang="en-US" sz="1000" i="1" dirty="0">
                <a:solidFill>
                  <a:schemeClr val="bg1"/>
                </a:solidFill>
                <a:latin typeface="Times New Roman" pitchFamily="18" charset="0"/>
                <a:cs typeface="Times New Roman" pitchFamily="18" charset="0"/>
              </a:rPr>
              <a:t> Muhammad  </a:t>
            </a:r>
            <a:r>
              <a:rPr lang="en-US" sz="1000" i="1" dirty="0" err="1">
                <a:solidFill>
                  <a:schemeClr val="bg1"/>
                </a:solidFill>
                <a:latin typeface="Times New Roman" pitchFamily="18" charset="0"/>
                <a:cs typeface="Times New Roman" pitchFamily="18" charset="0"/>
              </a:rPr>
              <a:t>Idrees</a:t>
            </a:r>
            <a:r>
              <a:rPr lang="en-US" sz="1000" i="1" dirty="0">
                <a:solidFill>
                  <a:schemeClr val="bg1"/>
                </a:solidFill>
                <a:latin typeface="Times New Roman" pitchFamily="18" charset="0"/>
                <a:cs typeface="Times New Roman" pitchFamily="18" charset="0"/>
              </a:rPr>
              <a:t> Ahmed, IGP</a:t>
            </a:r>
          </a:p>
          <a:p>
            <a:pPr algn="ctr"/>
            <a:endParaRPr lang="en-US" sz="1000" dirty="0">
              <a:solidFill>
                <a:schemeClr val="bg1"/>
              </a:solidFill>
              <a:latin typeface="Times New Roman" pitchFamily="18" charset="0"/>
              <a:cs typeface="Times New Roman" pitchFamily="18" charset="0"/>
            </a:endParaRPr>
          </a:p>
          <a:p>
            <a:pPr algn="ctr"/>
            <a:endParaRPr lang="en-US" sz="1000" dirty="0">
              <a:solidFill>
                <a:schemeClr val="bg1"/>
              </a:solidFill>
              <a:latin typeface="Times New Roman" pitchFamily="18" charset="0"/>
              <a:cs typeface="Times New Roman" pitchFamily="18" charset="0"/>
            </a:endParaRPr>
          </a:p>
          <a:p>
            <a:pPr algn="ctr"/>
            <a:r>
              <a:rPr lang="en-US" sz="1000" b="1" dirty="0">
                <a:solidFill>
                  <a:schemeClr val="bg1"/>
                </a:solidFill>
                <a:latin typeface="Times New Roman" pitchFamily="18" charset="0"/>
                <a:cs typeface="Times New Roman" pitchFamily="18" charset="0"/>
              </a:rPr>
              <a:t>Deputy Commandant</a:t>
            </a:r>
          </a:p>
          <a:p>
            <a:pPr algn="ctr"/>
            <a:r>
              <a:rPr lang="en-US" sz="1000" i="1" dirty="0" err="1">
                <a:solidFill>
                  <a:schemeClr val="bg1"/>
                </a:solidFill>
                <a:latin typeface="Times New Roman" pitchFamily="18" charset="0"/>
                <a:cs typeface="Times New Roman" pitchFamily="18" charset="0"/>
              </a:rPr>
              <a:t>Mr</a:t>
            </a:r>
            <a:r>
              <a:rPr lang="en-US" sz="1000" i="1" dirty="0">
                <a:solidFill>
                  <a:schemeClr val="bg1"/>
                </a:solidFill>
                <a:latin typeface="Times New Roman" pitchFamily="18" charset="0"/>
                <a:cs typeface="Times New Roman" pitchFamily="18" charset="0"/>
              </a:rPr>
              <a:t>  </a:t>
            </a:r>
            <a:r>
              <a:rPr lang="en-US" sz="1000" i="1" dirty="0" err="1">
                <a:solidFill>
                  <a:schemeClr val="bg1"/>
                </a:solidFill>
                <a:latin typeface="Times New Roman" pitchFamily="18" charset="0"/>
                <a:cs typeface="Times New Roman" pitchFamily="18" charset="0"/>
              </a:rPr>
              <a:t>Sarfraz</a:t>
            </a:r>
            <a:r>
              <a:rPr lang="en-US" sz="1000" i="1" dirty="0">
                <a:solidFill>
                  <a:schemeClr val="bg1"/>
                </a:solidFill>
                <a:latin typeface="Times New Roman" pitchFamily="18" charset="0"/>
                <a:cs typeface="Times New Roman" pitchFamily="18" charset="0"/>
              </a:rPr>
              <a:t> Ahmed </a:t>
            </a:r>
            <a:r>
              <a:rPr lang="en-US" sz="1000" i="1" dirty="0" err="1">
                <a:solidFill>
                  <a:schemeClr val="bg1"/>
                </a:solidFill>
                <a:latin typeface="Times New Roman" pitchFamily="18" charset="0"/>
                <a:cs typeface="Times New Roman" pitchFamily="18" charset="0"/>
              </a:rPr>
              <a:t>Falki</a:t>
            </a:r>
            <a:r>
              <a:rPr lang="en-US" sz="1000" i="1" dirty="0">
                <a:solidFill>
                  <a:schemeClr val="bg1"/>
                </a:solidFill>
                <a:latin typeface="Times New Roman" pitchFamily="18" charset="0"/>
                <a:cs typeface="Times New Roman" pitchFamily="18" charset="0"/>
              </a:rPr>
              <a:t>, DIG</a:t>
            </a:r>
          </a:p>
          <a:p>
            <a:pPr algn="ctr"/>
            <a:endParaRPr lang="en-US" sz="1000" dirty="0">
              <a:solidFill>
                <a:schemeClr val="bg1"/>
              </a:solidFill>
              <a:latin typeface="Times New Roman" pitchFamily="18" charset="0"/>
              <a:cs typeface="Times New Roman" pitchFamily="18" charset="0"/>
            </a:endParaRPr>
          </a:p>
          <a:p>
            <a:pPr algn="ctr"/>
            <a:endParaRPr lang="en-US" sz="1000" dirty="0">
              <a:solidFill>
                <a:schemeClr val="bg1"/>
              </a:solidFill>
              <a:latin typeface="Times New Roman" pitchFamily="18" charset="0"/>
              <a:cs typeface="Times New Roman" pitchFamily="18" charset="0"/>
            </a:endParaRPr>
          </a:p>
          <a:p>
            <a:pPr algn="ctr"/>
            <a:r>
              <a:rPr lang="en-US" sz="1000" b="1" dirty="0">
                <a:solidFill>
                  <a:schemeClr val="bg1"/>
                </a:solidFill>
                <a:latin typeface="Times New Roman" pitchFamily="18" charset="0"/>
                <a:cs typeface="Times New Roman" pitchFamily="18" charset="0"/>
              </a:rPr>
              <a:t> DIG/Director</a:t>
            </a:r>
          </a:p>
          <a:p>
            <a:pPr algn="ctr"/>
            <a:r>
              <a:rPr lang="en-US" sz="1000" b="1" dirty="0">
                <a:solidFill>
                  <a:schemeClr val="bg1"/>
                </a:solidFill>
                <a:latin typeface="Times New Roman" pitchFamily="18" charset="0"/>
                <a:cs typeface="Times New Roman" pitchFamily="18" charset="0"/>
              </a:rPr>
              <a:t>Central Planning &amp; Training Unit</a:t>
            </a:r>
          </a:p>
          <a:p>
            <a:pPr algn="ctr"/>
            <a:r>
              <a:rPr lang="en-US" sz="1000" i="1" dirty="0">
                <a:solidFill>
                  <a:schemeClr val="bg1"/>
                </a:solidFill>
                <a:latin typeface="Times New Roman" pitchFamily="18" charset="0"/>
                <a:cs typeface="Times New Roman" pitchFamily="18" charset="0"/>
              </a:rPr>
              <a:t>Mr. </a:t>
            </a:r>
            <a:r>
              <a:rPr lang="en-US" sz="1000" i="1" dirty="0" err="1">
                <a:solidFill>
                  <a:schemeClr val="bg1"/>
                </a:solidFill>
                <a:latin typeface="Times New Roman" pitchFamily="18" charset="0"/>
                <a:cs typeface="Times New Roman" pitchFamily="18" charset="0"/>
              </a:rPr>
              <a:t>Haider</a:t>
            </a:r>
            <a:r>
              <a:rPr lang="en-US" sz="1000" i="1" dirty="0">
                <a:solidFill>
                  <a:schemeClr val="bg1"/>
                </a:solidFill>
                <a:latin typeface="Times New Roman" pitchFamily="18" charset="0"/>
                <a:cs typeface="Times New Roman" pitchFamily="18" charset="0"/>
              </a:rPr>
              <a:t> Sultan</a:t>
            </a:r>
          </a:p>
          <a:p>
            <a:pPr algn="ctr"/>
            <a:endParaRPr lang="en-US" sz="1000" b="1" dirty="0">
              <a:solidFill>
                <a:schemeClr val="bg1"/>
              </a:solidFill>
              <a:latin typeface="Times New Roman" pitchFamily="18" charset="0"/>
              <a:cs typeface="Times New Roman" pitchFamily="18" charset="0"/>
            </a:endParaRPr>
          </a:p>
          <a:p>
            <a:pPr algn="ctr"/>
            <a:endParaRPr lang="en-US" sz="1000" b="1" dirty="0">
              <a:solidFill>
                <a:schemeClr val="bg1"/>
              </a:solidFill>
              <a:latin typeface="Times New Roman" pitchFamily="18" charset="0"/>
              <a:cs typeface="Times New Roman" pitchFamily="18" charset="0"/>
            </a:endParaRPr>
          </a:p>
          <a:p>
            <a:pPr algn="ctr"/>
            <a:r>
              <a:rPr lang="en-US" sz="1000" b="1" dirty="0">
                <a:solidFill>
                  <a:schemeClr val="bg1"/>
                </a:solidFill>
                <a:latin typeface="Times New Roman" pitchFamily="18" charset="0"/>
                <a:cs typeface="Times New Roman" pitchFamily="18" charset="0"/>
              </a:rPr>
              <a:t>Course Commander</a:t>
            </a:r>
          </a:p>
          <a:p>
            <a:pPr algn="ctr"/>
            <a:r>
              <a:rPr lang="en-US" sz="1000" i="1" dirty="0">
                <a:solidFill>
                  <a:schemeClr val="bg1"/>
                </a:solidFill>
                <a:latin typeface="Times New Roman" pitchFamily="18" charset="0"/>
                <a:cs typeface="Times New Roman" pitchFamily="18" charset="0"/>
              </a:rPr>
              <a:t>Mr. </a:t>
            </a:r>
            <a:r>
              <a:rPr lang="en-US" sz="1000" i="1" dirty="0" err="1">
                <a:solidFill>
                  <a:schemeClr val="bg1"/>
                </a:solidFill>
                <a:latin typeface="Times New Roman" pitchFamily="18" charset="0"/>
                <a:cs typeface="Times New Roman" pitchFamily="18" charset="0"/>
              </a:rPr>
              <a:t>Fazl</a:t>
            </a:r>
            <a:r>
              <a:rPr lang="en-US" sz="1000" i="1" dirty="0">
                <a:solidFill>
                  <a:schemeClr val="bg1"/>
                </a:solidFill>
                <a:latin typeface="Times New Roman" pitchFamily="18" charset="0"/>
                <a:cs typeface="Times New Roman" pitchFamily="18" charset="0"/>
              </a:rPr>
              <a:t>-</a:t>
            </a:r>
            <a:r>
              <a:rPr lang="en-US" sz="1000" i="1" dirty="0" err="1">
                <a:solidFill>
                  <a:schemeClr val="bg1"/>
                </a:solidFill>
                <a:latin typeface="Times New Roman" pitchFamily="18" charset="0"/>
                <a:cs typeface="Times New Roman" pitchFamily="18" charset="0"/>
              </a:rPr>
              <a:t>i</a:t>
            </a:r>
            <a:r>
              <a:rPr lang="en-US" sz="1000" i="1" dirty="0">
                <a:solidFill>
                  <a:schemeClr val="bg1"/>
                </a:solidFill>
                <a:latin typeface="Times New Roman" pitchFamily="18" charset="0"/>
                <a:cs typeface="Times New Roman" pitchFamily="18" charset="0"/>
              </a:rPr>
              <a:t>-Hamid, SSP</a:t>
            </a:r>
          </a:p>
          <a:p>
            <a:pPr algn="ctr"/>
            <a:endParaRPr lang="en-US" sz="1000" i="1" dirty="0">
              <a:solidFill>
                <a:schemeClr val="bg1"/>
              </a:solidFill>
              <a:latin typeface="Times New Roman" pitchFamily="18" charset="0"/>
              <a:cs typeface="Times New Roman" pitchFamily="18" charset="0"/>
            </a:endParaRPr>
          </a:p>
          <a:p>
            <a:pPr algn="ctr"/>
            <a:endParaRPr lang="en-US" sz="1000" i="1" dirty="0">
              <a:solidFill>
                <a:schemeClr val="bg1"/>
              </a:solidFill>
              <a:latin typeface="Times New Roman" pitchFamily="18" charset="0"/>
              <a:cs typeface="Times New Roman" pitchFamily="18" charset="0"/>
            </a:endParaRPr>
          </a:p>
          <a:p>
            <a:pPr algn="ctr"/>
            <a:r>
              <a:rPr lang="en-US" sz="1000" b="1" dirty="0">
                <a:solidFill>
                  <a:schemeClr val="bg1"/>
                </a:solidFill>
                <a:latin typeface="Times New Roman" pitchFamily="18" charset="0"/>
                <a:cs typeface="Times New Roman" pitchFamily="18" charset="0"/>
              </a:rPr>
              <a:t>Director</a:t>
            </a:r>
          </a:p>
          <a:p>
            <a:pPr algn="ctr"/>
            <a:r>
              <a:rPr lang="en-US" sz="1000" b="1" dirty="0">
                <a:solidFill>
                  <a:schemeClr val="bg1"/>
                </a:solidFill>
                <a:latin typeface="Times New Roman" pitchFamily="18" charset="0"/>
                <a:cs typeface="Times New Roman" pitchFamily="18" charset="0"/>
              </a:rPr>
              <a:t>Senior Command Course</a:t>
            </a:r>
          </a:p>
          <a:p>
            <a:pPr algn="ctr"/>
            <a:r>
              <a:rPr lang="en-US" sz="1000" i="1" dirty="0">
                <a:solidFill>
                  <a:schemeClr val="bg1"/>
                </a:solidFill>
                <a:latin typeface="Times New Roman" pitchFamily="18" charset="0"/>
                <a:cs typeface="Times New Roman" pitchFamily="18" charset="0"/>
              </a:rPr>
              <a:t>Ms. </a:t>
            </a:r>
            <a:r>
              <a:rPr lang="en-US" sz="1000" i="1" dirty="0" err="1">
                <a:solidFill>
                  <a:schemeClr val="bg1"/>
                </a:solidFill>
                <a:latin typeface="Times New Roman" pitchFamily="18" charset="0"/>
                <a:cs typeface="Times New Roman" pitchFamily="18" charset="0"/>
              </a:rPr>
              <a:t>Shazia</a:t>
            </a:r>
            <a:r>
              <a:rPr lang="en-US" sz="1000" i="1" dirty="0">
                <a:solidFill>
                  <a:schemeClr val="bg1"/>
                </a:solidFill>
                <a:latin typeface="Times New Roman" pitchFamily="18" charset="0"/>
                <a:cs typeface="Times New Roman" pitchFamily="18" charset="0"/>
              </a:rPr>
              <a:t> </a:t>
            </a:r>
            <a:r>
              <a:rPr lang="en-US" sz="1000" i="1" dirty="0" err="1">
                <a:solidFill>
                  <a:schemeClr val="bg1"/>
                </a:solidFill>
                <a:latin typeface="Times New Roman" pitchFamily="18" charset="0"/>
                <a:cs typeface="Times New Roman" pitchFamily="18" charset="0"/>
              </a:rPr>
              <a:t>Sarwar</a:t>
            </a:r>
            <a:r>
              <a:rPr lang="en-US" sz="1000" i="1" dirty="0">
                <a:solidFill>
                  <a:schemeClr val="bg1"/>
                </a:solidFill>
                <a:latin typeface="Times New Roman" pitchFamily="18" charset="0"/>
                <a:cs typeface="Times New Roman" pitchFamily="18" charset="0"/>
              </a:rPr>
              <a:t>, SSP</a:t>
            </a:r>
          </a:p>
          <a:p>
            <a:pPr algn="ctr"/>
            <a:endParaRPr lang="en-US" sz="1000" i="1" dirty="0">
              <a:solidFill>
                <a:schemeClr val="bg1"/>
              </a:solidFill>
              <a:latin typeface="Times New Roman" pitchFamily="18" charset="0"/>
              <a:cs typeface="Times New Roman" pitchFamily="18" charset="0"/>
            </a:endParaRPr>
          </a:p>
          <a:p>
            <a:pPr algn="ctr"/>
            <a:endParaRPr lang="en-US" sz="1000" i="1" dirty="0">
              <a:solidFill>
                <a:schemeClr val="bg1"/>
              </a:solidFill>
              <a:latin typeface="Times New Roman" pitchFamily="18" charset="0"/>
              <a:cs typeface="Times New Roman" pitchFamily="18" charset="0"/>
            </a:endParaRPr>
          </a:p>
          <a:p>
            <a:pPr algn="ctr"/>
            <a:r>
              <a:rPr lang="en-US" sz="1000" b="1" dirty="0">
                <a:solidFill>
                  <a:schemeClr val="bg1"/>
                </a:solidFill>
                <a:latin typeface="Times New Roman" pitchFamily="18" charset="0"/>
                <a:cs typeface="Times New Roman" pitchFamily="18" charset="0"/>
              </a:rPr>
              <a:t>Deputy Director Administration</a:t>
            </a:r>
          </a:p>
          <a:p>
            <a:pPr algn="ctr"/>
            <a:r>
              <a:rPr lang="en-US" sz="1000" i="1" dirty="0">
                <a:solidFill>
                  <a:schemeClr val="bg1"/>
                </a:solidFill>
                <a:latin typeface="Times New Roman" pitchFamily="18" charset="0"/>
                <a:cs typeface="Times New Roman" pitchFamily="18" charset="0"/>
              </a:rPr>
              <a:t>Mr. Muhammad Farooq</a:t>
            </a:r>
          </a:p>
        </p:txBody>
      </p:sp>
      <p:sp>
        <p:nvSpPr>
          <p:cNvPr id="15" name="Rectangle 14"/>
          <p:cNvSpPr/>
          <p:nvPr/>
        </p:nvSpPr>
        <p:spPr>
          <a:xfrm>
            <a:off x="1842448" y="6918775"/>
            <a:ext cx="4912895" cy="1822889"/>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numCol="1" rtlCol="0" anchor="ctr"/>
          <a:lstStyle/>
          <a:p>
            <a:pPr algn="ctr"/>
            <a:r>
              <a:rPr lang="en-GB" sz="1000" dirty="0">
                <a:latin typeface="Times New Roman" pitchFamily="18" charset="0"/>
                <a:cs typeface="Times New Roman" pitchFamily="18" charset="0"/>
              </a:rPr>
              <a:t>THE BOARD OF GOVERNORS OF THE NATIONAL POLICE ACADEMY, ISLAMABAD</a:t>
            </a:r>
          </a:p>
          <a:p>
            <a:pPr algn="ctr"/>
            <a:r>
              <a:rPr lang="en-GB" sz="1000" dirty="0">
                <a:latin typeface="Times New Roman" pitchFamily="18" charset="0"/>
                <a:cs typeface="Times New Roman" pitchFamily="18" charset="0"/>
              </a:rPr>
              <a:t>National Police Academy Islamabad is administered by an autonomous Board of Governors appointed by the government through Ministry of Interior and Narcotics Control duly registered under the Societies Registration Act, 1860 on 19</a:t>
            </a:r>
            <a:r>
              <a:rPr lang="en-GB" sz="1000" baseline="30000" dirty="0">
                <a:latin typeface="Times New Roman" pitchFamily="18" charset="0"/>
                <a:cs typeface="Times New Roman" pitchFamily="18" charset="0"/>
              </a:rPr>
              <a:t>th</a:t>
            </a:r>
            <a:r>
              <a:rPr lang="en-GB" sz="1000" dirty="0">
                <a:latin typeface="Times New Roman" pitchFamily="18" charset="0"/>
                <a:cs typeface="Times New Roman" pitchFamily="18" charset="0"/>
              </a:rPr>
              <a:t> February 1979 </a:t>
            </a:r>
          </a:p>
          <a:p>
            <a:pPr algn="ctr"/>
            <a:endParaRPr lang="en-GB" sz="1000" dirty="0">
              <a:latin typeface="Times New Roman" pitchFamily="18" charset="0"/>
              <a:cs typeface="Times New Roman" pitchFamily="18" charset="0"/>
            </a:endParaRPr>
          </a:p>
          <a:p>
            <a:pPr algn="ctr"/>
            <a:r>
              <a:rPr lang="en-GB" sz="1000" dirty="0">
                <a:latin typeface="Times New Roman" pitchFamily="18" charset="0"/>
                <a:cs typeface="Times New Roman" pitchFamily="18" charset="0"/>
              </a:rPr>
              <a:t>NATIONAL POLICE ACADEMY, ISLAMABAD</a:t>
            </a:r>
          </a:p>
          <a:p>
            <a:pPr algn="ctr"/>
            <a:r>
              <a:rPr lang="en-GB" sz="1000" dirty="0">
                <a:latin typeface="Times New Roman" pitchFamily="18" charset="0"/>
                <a:cs typeface="Times New Roman" pitchFamily="18" charset="0"/>
              </a:rPr>
              <a:t>SECTOR H-11, A K BROHI ROAD</a:t>
            </a:r>
          </a:p>
          <a:p>
            <a:pPr algn="ctr"/>
            <a:r>
              <a:rPr lang="en-GB" sz="1000" dirty="0">
                <a:solidFill>
                  <a:schemeClr val="bg1"/>
                </a:solidFill>
                <a:latin typeface="Times New Roman" pitchFamily="18" charset="0"/>
                <a:cs typeface="Times New Roman" pitchFamily="18" charset="0"/>
              </a:rPr>
              <a:t>www.npa.gov.pk</a:t>
            </a:r>
          </a:p>
          <a:p>
            <a:pPr algn="ctr"/>
            <a:r>
              <a:rPr lang="en-GB" sz="1000" dirty="0">
                <a:latin typeface="Times New Roman" pitchFamily="18" charset="0"/>
                <a:cs typeface="Times New Roman" pitchFamily="18" charset="0"/>
              </a:rPr>
              <a:t>Telephone 00 92 (0) 51 9257419-21</a:t>
            </a:r>
          </a:p>
          <a:p>
            <a:pPr algn="ctr"/>
            <a:r>
              <a:rPr lang="en-GB" sz="1000" dirty="0">
                <a:latin typeface="Times New Roman" pitchFamily="18" charset="0"/>
                <a:cs typeface="Times New Roman" pitchFamily="18" charset="0"/>
              </a:rPr>
              <a:t>Facsimile 00 92 (0) 51 9257414</a:t>
            </a:r>
          </a:p>
        </p:txBody>
      </p:sp>
      <p:sp>
        <p:nvSpPr>
          <p:cNvPr id="3" name="TextBox 2"/>
          <p:cNvSpPr txBox="1"/>
          <p:nvPr/>
        </p:nvSpPr>
        <p:spPr>
          <a:xfrm>
            <a:off x="0" y="6971004"/>
            <a:ext cx="1945105" cy="1780903"/>
          </a:xfrm>
          <a:prstGeom prst="rect">
            <a:avLst/>
          </a:prstGeom>
          <a:noFill/>
        </p:spPr>
        <p:txBody>
          <a:bodyPr wrap="square" lIns="87279" tIns="43640" rIns="87279" bIns="43640" rtlCol="0" anchor="ctr">
            <a:spAutoFit/>
          </a:bodyPr>
          <a:lstStyle/>
          <a:p>
            <a:pPr algn="ctr"/>
            <a:endParaRPr lang="en-GB" sz="1000" dirty="0">
              <a:solidFill>
                <a:srgbClr val="002060"/>
              </a:solidFill>
              <a:latin typeface="Times New Roman" pitchFamily="18" charset="0"/>
              <a:cs typeface="Times New Roman" pitchFamily="18" charset="0"/>
            </a:endParaRPr>
          </a:p>
          <a:p>
            <a:pPr algn="ctr"/>
            <a:r>
              <a:rPr lang="en-US" sz="1000" i="1" dirty="0">
                <a:solidFill>
                  <a:srgbClr val="002060"/>
                </a:solidFill>
                <a:latin typeface="Times New Roman" pitchFamily="18" charset="0"/>
                <a:cs typeface="Times New Roman" pitchFamily="18" charset="0"/>
              </a:rPr>
              <a:t>Content, design &amp; composition</a:t>
            </a:r>
          </a:p>
          <a:p>
            <a:pPr algn="ctr"/>
            <a:r>
              <a:rPr lang="en-US" sz="1000" i="1" dirty="0">
                <a:solidFill>
                  <a:srgbClr val="002060"/>
                </a:solidFill>
                <a:latin typeface="Times New Roman" pitchFamily="18" charset="0"/>
                <a:cs typeface="Times New Roman" pitchFamily="18" charset="0"/>
              </a:rPr>
              <a:t>  </a:t>
            </a:r>
            <a:endParaRPr lang="en-GB" sz="1000" i="1" dirty="0">
              <a:solidFill>
                <a:srgbClr val="002060"/>
              </a:solidFill>
              <a:latin typeface="Times New Roman" pitchFamily="18" charset="0"/>
              <a:cs typeface="Times New Roman" pitchFamily="18" charset="0"/>
            </a:endParaRPr>
          </a:p>
          <a:p>
            <a:pPr algn="ctr"/>
            <a:r>
              <a:rPr lang="en-US" sz="1000" dirty="0">
                <a:solidFill>
                  <a:srgbClr val="002060"/>
                </a:solidFill>
                <a:latin typeface="Times New Roman" pitchFamily="18" charset="0"/>
                <a:cs typeface="Times New Roman" pitchFamily="18" charset="0"/>
              </a:rPr>
              <a:t>Mr. </a:t>
            </a:r>
            <a:r>
              <a:rPr lang="en-US" sz="1000" dirty="0" err="1">
                <a:solidFill>
                  <a:srgbClr val="002060"/>
                </a:solidFill>
                <a:latin typeface="Times New Roman" pitchFamily="18" charset="0"/>
                <a:cs typeface="Times New Roman" pitchFamily="18" charset="0"/>
              </a:rPr>
              <a:t>Fazl</a:t>
            </a:r>
            <a:r>
              <a:rPr lang="en-US" sz="1000" dirty="0">
                <a:solidFill>
                  <a:srgbClr val="002060"/>
                </a:solidFill>
                <a:latin typeface="Times New Roman" pitchFamily="18" charset="0"/>
                <a:cs typeface="Times New Roman" pitchFamily="18" charset="0"/>
              </a:rPr>
              <a:t>-</a:t>
            </a:r>
            <a:r>
              <a:rPr lang="en-US" sz="1000" dirty="0" err="1">
                <a:solidFill>
                  <a:srgbClr val="002060"/>
                </a:solidFill>
                <a:latin typeface="Times New Roman" pitchFamily="18" charset="0"/>
                <a:cs typeface="Times New Roman" pitchFamily="18" charset="0"/>
              </a:rPr>
              <a:t>i</a:t>
            </a:r>
            <a:r>
              <a:rPr lang="en-US" sz="1000" dirty="0">
                <a:solidFill>
                  <a:srgbClr val="002060"/>
                </a:solidFill>
                <a:latin typeface="Times New Roman" pitchFamily="18" charset="0"/>
                <a:cs typeface="Times New Roman" pitchFamily="18" charset="0"/>
              </a:rPr>
              <a:t>-Hamid, PSP, SSP </a:t>
            </a:r>
          </a:p>
          <a:p>
            <a:pPr algn="ctr"/>
            <a:r>
              <a:rPr lang="en-US" sz="1000" dirty="0">
                <a:solidFill>
                  <a:srgbClr val="002060"/>
                </a:solidFill>
                <a:latin typeface="Times New Roman" pitchFamily="18" charset="0"/>
                <a:cs typeface="Times New Roman" pitchFamily="18" charset="0"/>
              </a:rPr>
              <a:t>Course Commander</a:t>
            </a:r>
          </a:p>
          <a:p>
            <a:pPr algn="ctr"/>
            <a:endParaRPr lang="en-US" sz="1000" dirty="0">
              <a:solidFill>
                <a:srgbClr val="002060"/>
              </a:solidFill>
              <a:latin typeface="Times New Roman" pitchFamily="18" charset="0"/>
              <a:cs typeface="Times New Roman" pitchFamily="18" charset="0"/>
            </a:endParaRPr>
          </a:p>
          <a:p>
            <a:pPr algn="ctr"/>
            <a:r>
              <a:rPr lang="en-US" sz="1000" dirty="0">
                <a:solidFill>
                  <a:srgbClr val="002060"/>
                </a:solidFill>
                <a:latin typeface="Times New Roman" pitchFamily="18" charset="0"/>
                <a:cs typeface="Times New Roman" pitchFamily="18" charset="0"/>
              </a:rPr>
              <a:t>Syed </a:t>
            </a:r>
            <a:r>
              <a:rPr lang="en-US" sz="1000" dirty="0" err="1">
                <a:solidFill>
                  <a:srgbClr val="002060"/>
                </a:solidFill>
                <a:latin typeface="Times New Roman" pitchFamily="18" charset="0"/>
                <a:cs typeface="Times New Roman" pitchFamily="18" charset="0"/>
              </a:rPr>
              <a:t>Mazhar</a:t>
            </a:r>
            <a:r>
              <a:rPr lang="en-US" sz="1000" dirty="0">
                <a:solidFill>
                  <a:srgbClr val="002060"/>
                </a:solidFill>
                <a:latin typeface="Times New Roman" pitchFamily="18" charset="0"/>
                <a:cs typeface="Times New Roman" pitchFamily="18" charset="0"/>
              </a:rPr>
              <a:t> </a:t>
            </a:r>
            <a:r>
              <a:rPr lang="en-US" sz="1000" dirty="0" err="1">
                <a:solidFill>
                  <a:srgbClr val="002060"/>
                </a:solidFill>
                <a:latin typeface="Times New Roman" pitchFamily="18" charset="0"/>
                <a:cs typeface="Times New Roman" pitchFamily="18" charset="0"/>
              </a:rPr>
              <a:t>Hussain</a:t>
            </a:r>
            <a:r>
              <a:rPr lang="en-US" sz="1000" dirty="0">
                <a:solidFill>
                  <a:srgbClr val="002060"/>
                </a:solidFill>
                <a:latin typeface="Times New Roman" pitchFamily="18" charset="0"/>
                <a:cs typeface="Times New Roman" pitchFamily="18" charset="0"/>
              </a:rPr>
              <a:t> </a:t>
            </a:r>
            <a:r>
              <a:rPr lang="en-US" sz="1000" dirty="0" err="1">
                <a:solidFill>
                  <a:srgbClr val="002060"/>
                </a:solidFill>
                <a:latin typeface="Times New Roman" pitchFamily="18" charset="0"/>
                <a:cs typeface="Times New Roman" pitchFamily="18" charset="0"/>
              </a:rPr>
              <a:t>Kazmi</a:t>
            </a:r>
            <a:r>
              <a:rPr lang="en-US" sz="1000" dirty="0">
                <a:solidFill>
                  <a:srgbClr val="002060"/>
                </a:solidFill>
                <a:latin typeface="Times New Roman" pitchFamily="18" charset="0"/>
                <a:cs typeface="Times New Roman" pitchFamily="18" charset="0"/>
              </a:rPr>
              <a:t>, DSP</a:t>
            </a:r>
          </a:p>
          <a:p>
            <a:pPr algn="ctr"/>
            <a:r>
              <a:rPr lang="en-US" sz="1000" dirty="0">
                <a:solidFill>
                  <a:srgbClr val="002060"/>
                </a:solidFill>
                <a:latin typeface="Times New Roman" pitchFamily="18" charset="0"/>
                <a:cs typeface="Times New Roman" pitchFamily="18" charset="0"/>
              </a:rPr>
              <a:t>Assistant Director (CD)</a:t>
            </a:r>
            <a:endParaRPr lang="en-GB" sz="1000" dirty="0">
              <a:solidFill>
                <a:srgbClr val="002060"/>
              </a:solidFill>
              <a:latin typeface="Times New Roman" pitchFamily="18" charset="0"/>
              <a:cs typeface="Times New Roman" pitchFamily="18" charset="0"/>
            </a:endParaRPr>
          </a:p>
          <a:p>
            <a:pPr algn="ctr"/>
            <a:endParaRPr lang="en-US" sz="1000" dirty="0">
              <a:solidFill>
                <a:srgbClr val="002060"/>
              </a:solidFill>
              <a:latin typeface="Times New Roman" pitchFamily="18" charset="0"/>
              <a:cs typeface="Times New Roman" pitchFamily="18" charset="0"/>
            </a:endParaRPr>
          </a:p>
          <a:p>
            <a:pPr algn="ctr"/>
            <a:endParaRPr lang="en-GB" sz="1000" dirty="0">
              <a:solidFill>
                <a:srgbClr val="002060"/>
              </a:solidFill>
              <a:latin typeface="Times New Roman" pitchFamily="18" charset="0"/>
              <a:cs typeface="Times New Roman" pitchFamily="18" charset="0"/>
            </a:endParaRPr>
          </a:p>
        </p:txBody>
      </p:sp>
      <p:sp>
        <p:nvSpPr>
          <p:cNvPr id="14" name="Rectangle 13"/>
          <p:cNvSpPr/>
          <p:nvPr/>
        </p:nvSpPr>
        <p:spPr>
          <a:xfrm>
            <a:off x="4296558" y="2286000"/>
            <a:ext cx="2381937" cy="4572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2000" dirty="0">
                <a:latin typeface="Times New Roman" pitchFamily="18" charset="0"/>
                <a:cs typeface="Times New Roman" pitchFamily="18" charset="0"/>
              </a:rPr>
              <a:t>Vision</a:t>
            </a:r>
          </a:p>
        </p:txBody>
      </p:sp>
      <p:sp>
        <p:nvSpPr>
          <p:cNvPr id="17" name="Rectangle 16"/>
          <p:cNvSpPr/>
          <p:nvPr/>
        </p:nvSpPr>
        <p:spPr>
          <a:xfrm>
            <a:off x="4294496" y="4925436"/>
            <a:ext cx="2381622" cy="4572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2000" dirty="0">
                <a:latin typeface="Times New Roman" pitchFamily="18" charset="0"/>
                <a:cs typeface="Times New Roman" pitchFamily="18" charset="0"/>
              </a:rPr>
              <a:t>Mission</a:t>
            </a:r>
          </a:p>
        </p:txBody>
      </p:sp>
      <p:sp>
        <p:nvSpPr>
          <p:cNvPr id="2" name="TextBox 1"/>
          <p:cNvSpPr txBox="1"/>
          <p:nvPr/>
        </p:nvSpPr>
        <p:spPr>
          <a:xfrm>
            <a:off x="2797792" y="2743200"/>
            <a:ext cx="3939953" cy="2027125"/>
          </a:xfrm>
          <a:prstGeom prst="rect">
            <a:avLst/>
          </a:prstGeom>
          <a:noFill/>
        </p:spPr>
        <p:txBody>
          <a:bodyPr wrap="square" lIns="87279" tIns="43640" rIns="87279" bIns="43640" rtlCol="0">
            <a:spAutoFit/>
          </a:bodyPr>
          <a:lstStyle/>
          <a:p>
            <a:pPr algn="just">
              <a:lnSpc>
                <a:spcPct val="150000"/>
              </a:lnSpc>
            </a:pPr>
            <a:r>
              <a:rPr lang="en-US" sz="1200" b="1" dirty="0">
                <a:solidFill>
                  <a:srgbClr val="002060"/>
                </a:solidFill>
                <a:latin typeface="Times New Roman" pitchFamily="18" charset="0"/>
                <a:cs typeface="Times New Roman" pitchFamily="18" charset="0"/>
              </a:rPr>
              <a:t>To be a leading police training institute and a role model for all training institutes at national level imparting high quality training to in-service as well as newly recruited mid-level police managers. To uphold standards of performance, best practices reflecting values of a good public service organization and to be a center of excellence for all police training institutions. </a:t>
            </a:r>
          </a:p>
        </p:txBody>
      </p:sp>
      <p:sp>
        <p:nvSpPr>
          <p:cNvPr id="16" name="TextBox 15"/>
          <p:cNvSpPr txBox="1"/>
          <p:nvPr/>
        </p:nvSpPr>
        <p:spPr>
          <a:xfrm>
            <a:off x="2968567" y="5500301"/>
            <a:ext cx="3753852" cy="919129"/>
          </a:xfrm>
          <a:prstGeom prst="rect">
            <a:avLst/>
          </a:prstGeom>
          <a:noFill/>
        </p:spPr>
        <p:txBody>
          <a:bodyPr wrap="square" lIns="87279" tIns="43640" rIns="87279" bIns="43640" rtlCol="0" anchor="ctr">
            <a:spAutoFit/>
          </a:bodyPr>
          <a:lstStyle/>
          <a:p>
            <a:pPr algn="just">
              <a:lnSpc>
                <a:spcPct val="150000"/>
              </a:lnSpc>
            </a:pPr>
            <a:r>
              <a:rPr lang="en-US" sz="1200" b="1" dirty="0">
                <a:solidFill>
                  <a:srgbClr val="002060"/>
                </a:solidFill>
                <a:latin typeface="Times New Roman" pitchFamily="18" charset="0"/>
                <a:cs typeface="Times New Roman" pitchFamily="18" charset="0"/>
              </a:rPr>
              <a:t>Endowing police officers with  ideals of justice, integrity and professional excellence through transformative training.</a:t>
            </a:r>
          </a:p>
        </p:txBody>
      </p:sp>
      <p:cxnSp>
        <p:nvCxnSpPr>
          <p:cNvPr id="20" name="Straight Connector 19"/>
          <p:cNvCxnSpPr/>
          <p:nvPr/>
        </p:nvCxnSpPr>
        <p:spPr>
          <a:xfrm>
            <a:off x="1657064" y="304799"/>
            <a:ext cx="5029200"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2" descr="C:\Users\Dell 7010\Pictures\aussie-4.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601" y="146734"/>
            <a:ext cx="1339200" cy="13534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773305" y="1448549"/>
            <a:ext cx="1904999" cy="696888"/>
          </a:xfrm>
          <a:prstGeom prst="rect">
            <a:avLst/>
          </a:prstGeom>
          <a:solidFill>
            <a:srgbClr val="102540"/>
          </a:solidFill>
        </p:spPr>
        <p:txBody>
          <a:bodyPr wrap="square" lIns="95788" tIns="47894" rIns="95788" bIns="47894" rtlCol="0">
            <a:spAutoFit/>
          </a:bodyPr>
          <a:lstStyle/>
          <a:p>
            <a:r>
              <a:rPr lang="en-US" sz="1600" dirty="0">
                <a:solidFill>
                  <a:schemeClr val="bg1"/>
                </a:solidFill>
                <a:latin typeface="Times New Roman" pitchFamily="18" charset="0"/>
                <a:cs typeface="Times New Roman" pitchFamily="18" charset="0"/>
              </a:rPr>
              <a:t>NEWSLETTER</a:t>
            </a:r>
          </a:p>
          <a:p>
            <a:r>
              <a:rPr lang="en-US" sz="1200" dirty="0">
                <a:solidFill>
                  <a:schemeClr val="bg1"/>
                </a:solidFill>
                <a:latin typeface="Times New Roman" pitchFamily="18" charset="0"/>
                <a:cs typeface="Times New Roman" pitchFamily="18" charset="0"/>
              </a:rPr>
              <a:t>JUL-2024-DEC-2024</a:t>
            </a:r>
          </a:p>
          <a:p>
            <a:r>
              <a:rPr lang="en-US" sz="1000" dirty="0">
                <a:solidFill>
                  <a:schemeClr val="bg1"/>
                </a:solidFill>
                <a:latin typeface="Times New Roman" pitchFamily="18" charset="0"/>
                <a:cs typeface="Times New Roman" pitchFamily="18" charset="0"/>
              </a:rPr>
              <a:t>VOL 06</a:t>
            </a:r>
          </a:p>
        </p:txBody>
      </p:sp>
    </p:spTree>
    <p:extLst>
      <p:ext uri="{BB962C8B-B14F-4D97-AF65-F5344CB8AC3E}">
        <p14:creationId xmlns:p14="http://schemas.microsoft.com/office/powerpoint/2010/main" val="2617045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447800" y="152400"/>
            <a:ext cx="533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24608" y="1066799"/>
            <a:ext cx="5357192"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47800" y="376545"/>
            <a:ext cx="5357193"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40</a:t>
            </a:r>
            <a:r>
              <a:rPr lang="en-US" sz="2400" baseline="30000" dirty="0" smtClean="0">
                <a:solidFill>
                  <a:schemeClr val="bg1"/>
                </a:solidFill>
                <a:latin typeface="Times New Roman" pitchFamily="18" charset="0"/>
                <a:cs typeface="Times New Roman" pitchFamily="18" charset="0"/>
              </a:rPr>
              <a:t>th</a:t>
            </a:r>
            <a:r>
              <a:rPr lang="en-US" sz="2400" dirty="0" smtClean="0">
                <a:solidFill>
                  <a:schemeClr val="bg1"/>
                </a:solidFill>
                <a:latin typeface="Times New Roman" pitchFamily="18" charset="0"/>
                <a:cs typeface="Times New Roman" pitchFamily="18" charset="0"/>
              </a:rPr>
              <a:t> MCMC Class Sessions </a:t>
            </a:r>
            <a:endParaRPr lang="en-US" sz="2400" dirty="0">
              <a:solidFill>
                <a:schemeClr val="bg1"/>
              </a:solidFill>
              <a:latin typeface="Times New Roman" pitchFamily="18" charset="0"/>
              <a:cs typeface="Times New Roman" pitchFamily="18" charset="0"/>
            </a:endParaRP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3</a:t>
            </a:r>
            <a:endParaRPr lang="en-US" sz="900" dirty="0">
              <a:latin typeface="Times New Roman" pitchFamily="18" charset="0"/>
              <a:cs typeface="Times New Roman" pitchFamily="18" charset="0"/>
            </a:endParaRPr>
          </a:p>
        </p:txBody>
      </p:sp>
      <p:sp>
        <p:nvSpPr>
          <p:cNvPr id="21" name="Rectangle 20"/>
          <p:cNvSpPr/>
          <p:nvPr/>
        </p:nvSpPr>
        <p:spPr>
          <a:xfrm flipV="1">
            <a:off x="4584032" y="3345334"/>
            <a:ext cx="1660358" cy="242021"/>
          </a:xfrm>
          <a:prstGeom prst="rect">
            <a:avLst/>
          </a:prstGeom>
        </p:spPr>
        <p:txBody>
          <a:bodyPr wrap="square" lIns="87279" tIns="43640" rIns="87279" bIns="43640">
            <a:spAutoFit/>
          </a:bodyPr>
          <a:lstStyle/>
          <a:p>
            <a:pPr algn="ctr"/>
            <a:endParaRPr lang="en-GB" sz="1000" dirty="0">
              <a:solidFill>
                <a:srgbClr val="002060"/>
              </a:solidFill>
              <a:latin typeface="Times New Roman" pitchFamily="18" charset="0"/>
              <a:cs typeface="Times New Roman" pitchFamily="18" charset="0"/>
            </a:endParaRPr>
          </a:p>
        </p:txBody>
      </p:sp>
      <p:sp>
        <p:nvSpPr>
          <p:cNvPr id="26" name="TextBox 25"/>
          <p:cNvSpPr txBox="1"/>
          <p:nvPr/>
        </p:nvSpPr>
        <p:spPr>
          <a:xfrm>
            <a:off x="233719" y="5790936"/>
            <a:ext cx="2939401" cy="457464"/>
          </a:xfrm>
          <a:prstGeom prst="rect">
            <a:avLst/>
          </a:prstGeom>
          <a:noFill/>
        </p:spPr>
        <p:txBody>
          <a:bodyPr wrap="square" lIns="87279" tIns="43640" rIns="87279" bIns="43640" rtlCol="0">
            <a:spAutoFit/>
          </a:bodyPr>
          <a:lstStyle/>
          <a:p>
            <a:pPr algn="ctr"/>
            <a:r>
              <a:rPr lang="en-GB" sz="1200" dirty="0" err="1" smtClean="0">
                <a:solidFill>
                  <a:srgbClr val="002060"/>
                </a:solidFill>
                <a:latin typeface="Times New Roman" pitchFamily="18" charset="0"/>
                <a:cs typeface="Times New Roman" pitchFamily="18" charset="0"/>
              </a:rPr>
              <a:t>Mr.</a:t>
            </a:r>
            <a:r>
              <a:rPr lang="en-GB" sz="1200" dirty="0" smtClean="0">
                <a:solidFill>
                  <a:srgbClr val="002060"/>
                </a:solidFill>
                <a:latin typeface="Times New Roman" pitchFamily="18" charset="0"/>
                <a:cs typeface="Times New Roman" pitchFamily="18" charset="0"/>
              </a:rPr>
              <a:t> </a:t>
            </a:r>
            <a:r>
              <a:rPr lang="en-GB" sz="1200" dirty="0" err="1" smtClean="0">
                <a:solidFill>
                  <a:srgbClr val="002060"/>
                </a:solidFill>
                <a:latin typeface="Times New Roman" pitchFamily="18" charset="0"/>
                <a:cs typeface="Times New Roman" pitchFamily="18" charset="0"/>
              </a:rPr>
              <a:t>Sohaib</a:t>
            </a:r>
            <a:r>
              <a:rPr lang="en-GB" sz="1200" dirty="0" smtClean="0">
                <a:solidFill>
                  <a:srgbClr val="002060"/>
                </a:solidFill>
                <a:latin typeface="Times New Roman" pitchFamily="18" charset="0"/>
                <a:cs typeface="Times New Roman" pitchFamily="18" charset="0"/>
              </a:rPr>
              <a:t> Ahmed </a:t>
            </a:r>
            <a:r>
              <a:rPr lang="en-GB" sz="1200" dirty="0" err="1" smtClean="0">
                <a:solidFill>
                  <a:srgbClr val="002060"/>
                </a:solidFill>
                <a:latin typeface="Times New Roman" pitchFamily="18" charset="0"/>
                <a:cs typeface="Times New Roman" pitchFamily="18" charset="0"/>
              </a:rPr>
              <a:t>Roomi</a:t>
            </a:r>
            <a:r>
              <a:rPr lang="en-GB" sz="1200" dirty="0" smtClean="0">
                <a:solidFill>
                  <a:srgbClr val="002060"/>
                </a:solidFill>
                <a:latin typeface="Times New Roman" pitchFamily="18" charset="0"/>
                <a:cs typeface="Times New Roman" pitchFamily="18" charset="0"/>
              </a:rPr>
              <a:t>, Advisor to Chairman NAB</a:t>
            </a:r>
            <a:endParaRPr lang="en-GB" sz="1200" dirty="0">
              <a:solidFill>
                <a:srgbClr val="002060"/>
              </a:solidFill>
              <a:latin typeface="Times New Roman" pitchFamily="18" charset="0"/>
              <a:cs typeface="Times New Roman" pitchFamily="18" charset="0"/>
            </a:endParaRPr>
          </a:p>
        </p:txBody>
      </p:sp>
      <p:sp>
        <p:nvSpPr>
          <p:cNvPr id="27" name="TextBox 26"/>
          <p:cNvSpPr txBox="1"/>
          <p:nvPr/>
        </p:nvSpPr>
        <p:spPr>
          <a:xfrm>
            <a:off x="4018547" y="8458200"/>
            <a:ext cx="2382253"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DIG </a:t>
            </a:r>
            <a:r>
              <a:rPr lang="en-GB" sz="1200" dirty="0" err="1" smtClean="0">
                <a:solidFill>
                  <a:srgbClr val="002060"/>
                </a:solidFill>
                <a:latin typeface="Times New Roman" pitchFamily="18" charset="0"/>
                <a:cs typeface="Times New Roman" pitchFamily="18" charset="0"/>
              </a:rPr>
              <a:t>Sikandar</a:t>
            </a:r>
            <a:r>
              <a:rPr lang="en-GB" sz="1200" dirty="0" smtClean="0">
                <a:solidFill>
                  <a:srgbClr val="002060"/>
                </a:solidFill>
                <a:latin typeface="Times New Roman" pitchFamily="18" charset="0"/>
                <a:cs typeface="Times New Roman" pitchFamily="18" charset="0"/>
              </a:rPr>
              <a:t> Hayat, PSP</a:t>
            </a:r>
            <a:endParaRPr lang="en-GB" sz="1200" dirty="0">
              <a:solidFill>
                <a:srgbClr val="002060"/>
              </a:solidFill>
              <a:latin typeface="Times New Roman" pitchFamily="18" charset="0"/>
              <a:cs typeface="Times New Roman" pitchFamily="18" charset="0"/>
            </a:endParaRPr>
          </a:p>
        </p:txBody>
      </p:sp>
      <p:sp>
        <p:nvSpPr>
          <p:cNvPr id="28" name="TextBox 27"/>
          <p:cNvSpPr txBox="1"/>
          <p:nvPr/>
        </p:nvSpPr>
        <p:spPr>
          <a:xfrm>
            <a:off x="222844" y="8490202"/>
            <a:ext cx="3048000"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Associate Professor (NUST</a:t>
            </a:r>
            <a:r>
              <a:rPr lang="en-GB" sz="1200" smtClean="0">
                <a:solidFill>
                  <a:srgbClr val="002060"/>
                </a:solidFill>
                <a:latin typeface="Times New Roman" pitchFamily="18" charset="0"/>
                <a:cs typeface="Times New Roman" pitchFamily="18" charset="0"/>
              </a:rPr>
              <a:t>)  Ume Laila</a:t>
            </a:r>
            <a:endParaRPr lang="en-GB" sz="1200" dirty="0">
              <a:solidFill>
                <a:srgbClr val="002060"/>
              </a:solidFill>
              <a:latin typeface="Times New Roman" pitchFamily="18" charset="0"/>
              <a:cs typeface="Times New Roman" pitchFamily="18" charset="0"/>
            </a:endParaRPr>
          </a:p>
        </p:txBody>
      </p:sp>
      <p:sp>
        <p:nvSpPr>
          <p:cNvPr id="16" name="Rectangle 15"/>
          <p:cNvSpPr/>
          <p:nvPr/>
        </p:nvSpPr>
        <p:spPr>
          <a:xfrm>
            <a:off x="304800" y="152401"/>
            <a:ext cx="762000" cy="990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
        <p:nvSpPr>
          <p:cNvPr id="17" name="TextBox 16"/>
          <p:cNvSpPr txBox="1"/>
          <p:nvPr/>
        </p:nvSpPr>
        <p:spPr>
          <a:xfrm>
            <a:off x="153553" y="3384802"/>
            <a:ext cx="3048000" cy="272798"/>
          </a:xfrm>
          <a:prstGeom prst="rect">
            <a:avLst/>
          </a:prstGeom>
          <a:noFill/>
        </p:spPr>
        <p:txBody>
          <a:bodyPr wrap="square" lIns="87279" tIns="43640" rIns="87279" bIns="43640" rtlCol="0">
            <a:spAutoFit/>
          </a:bodyPr>
          <a:lstStyle/>
          <a:p>
            <a:pPr algn="ctr"/>
            <a:r>
              <a:rPr lang="en-US" sz="1200" dirty="0" smtClean="0">
                <a:solidFill>
                  <a:srgbClr val="002060"/>
                </a:solidFill>
                <a:latin typeface="Times New Roman" pitchFamily="18" charset="0"/>
                <a:cs typeface="Times New Roman" pitchFamily="18" charset="0"/>
              </a:rPr>
              <a:t>Addl. IGP Muhammad Ali </a:t>
            </a:r>
            <a:r>
              <a:rPr lang="en-US" sz="1200" dirty="0" err="1" smtClean="0">
                <a:solidFill>
                  <a:srgbClr val="002060"/>
                </a:solidFill>
                <a:latin typeface="Times New Roman" pitchFamily="18" charset="0"/>
                <a:cs typeface="Times New Roman" pitchFamily="18" charset="0"/>
              </a:rPr>
              <a:t>Babakhail</a:t>
            </a:r>
            <a:r>
              <a:rPr lang="en-US" sz="1200" dirty="0" smtClean="0">
                <a:solidFill>
                  <a:srgbClr val="002060"/>
                </a:solidFill>
                <a:latin typeface="Times New Roman" pitchFamily="18" charset="0"/>
                <a:cs typeface="Times New Roman" pitchFamily="18" charset="0"/>
              </a:rPr>
              <a:t>, </a:t>
            </a:r>
            <a:r>
              <a:rPr lang="en-US" sz="1200" dirty="0" smtClean="0">
                <a:solidFill>
                  <a:srgbClr val="002060"/>
                </a:solidFill>
                <a:latin typeface="Times New Roman" pitchFamily="18" charset="0"/>
                <a:cs typeface="Times New Roman" pitchFamily="18" charset="0"/>
              </a:rPr>
              <a:t>PSPPSP</a:t>
            </a:r>
            <a:endParaRPr lang="en-GB" sz="1200" dirty="0">
              <a:solidFill>
                <a:srgbClr val="002060"/>
              </a:solidFill>
              <a:latin typeface="Times New Roman" pitchFamily="18" charset="0"/>
              <a:cs typeface="Times New Roman" pitchFamily="18"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8442" y="1260480"/>
            <a:ext cx="3194500" cy="2129411"/>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553" y="3657600"/>
            <a:ext cx="3226552" cy="2150776"/>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85" y="1256584"/>
            <a:ext cx="3195320" cy="2129957"/>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28" y="3657875"/>
            <a:ext cx="3200372" cy="2133325"/>
          </a:xfrm>
          <a:prstGeom prst="rect">
            <a:avLst/>
          </a:prstGeom>
        </p:spPr>
      </p:pic>
      <p:sp>
        <p:nvSpPr>
          <p:cNvPr id="29" name="TextBox 28"/>
          <p:cNvSpPr txBox="1"/>
          <p:nvPr/>
        </p:nvSpPr>
        <p:spPr>
          <a:xfrm>
            <a:off x="3756993" y="3384802"/>
            <a:ext cx="3048000" cy="272798"/>
          </a:xfrm>
          <a:prstGeom prst="rect">
            <a:avLst/>
          </a:prstGeom>
          <a:noFill/>
        </p:spPr>
        <p:txBody>
          <a:bodyPr wrap="square" lIns="87279" tIns="43640" rIns="87279" bIns="43640" rtlCol="0">
            <a:spAutoFit/>
          </a:bodyPr>
          <a:lstStyle/>
          <a:p>
            <a:pPr algn="ctr"/>
            <a:r>
              <a:rPr lang="en-US" sz="1200" dirty="0" smtClean="0">
                <a:solidFill>
                  <a:srgbClr val="002060"/>
                </a:solidFill>
                <a:latin typeface="Times New Roman" pitchFamily="18" charset="0"/>
                <a:cs typeface="Times New Roman" pitchFamily="18" charset="0"/>
              </a:rPr>
              <a:t>IGP (R) Tariq Masood </a:t>
            </a:r>
            <a:r>
              <a:rPr lang="en-US" sz="1200" dirty="0" err="1" smtClean="0">
                <a:solidFill>
                  <a:srgbClr val="002060"/>
                </a:solidFill>
                <a:latin typeface="Times New Roman" pitchFamily="18" charset="0"/>
                <a:cs typeface="Times New Roman" pitchFamily="18" charset="0"/>
              </a:rPr>
              <a:t>Yasin</a:t>
            </a:r>
            <a:r>
              <a:rPr lang="en-US" sz="1200" dirty="0" smtClean="0">
                <a:solidFill>
                  <a:srgbClr val="002060"/>
                </a:solidFill>
                <a:latin typeface="Times New Roman" pitchFamily="18" charset="0"/>
                <a:cs typeface="Times New Roman" pitchFamily="18" charset="0"/>
              </a:rPr>
              <a:t>, PSP</a:t>
            </a:r>
            <a:endParaRPr lang="en-GB" sz="1200" dirty="0">
              <a:solidFill>
                <a:srgbClr val="002060"/>
              </a:solidFill>
              <a:latin typeface="Times New Roman" pitchFamily="18" charset="0"/>
              <a:cs typeface="Times New Roman" pitchFamily="18" charset="0"/>
            </a:endParaRPr>
          </a:p>
        </p:txBody>
      </p:sp>
      <p:sp>
        <p:nvSpPr>
          <p:cNvPr id="31" name="TextBox 30"/>
          <p:cNvSpPr txBox="1"/>
          <p:nvPr/>
        </p:nvSpPr>
        <p:spPr>
          <a:xfrm>
            <a:off x="3737288" y="5823202"/>
            <a:ext cx="2939401"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Director Law, FIA </a:t>
            </a:r>
            <a:r>
              <a:rPr lang="en-GB" sz="1200" dirty="0" err="1" smtClean="0">
                <a:solidFill>
                  <a:srgbClr val="002060"/>
                </a:solidFill>
                <a:latin typeface="Times New Roman" pitchFamily="18" charset="0"/>
                <a:cs typeface="Times New Roman" pitchFamily="18" charset="0"/>
              </a:rPr>
              <a:t>Masoom</a:t>
            </a:r>
            <a:r>
              <a:rPr lang="en-GB" sz="1200" dirty="0" smtClean="0">
                <a:solidFill>
                  <a:srgbClr val="002060"/>
                </a:solidFill>
                <a:latin typeface="Times New Roman" pitchFamily="18" charset="0"/>
                <a:cs typeface="Times New Roman" pitchFamily="18" charset="0"/>
              </a:rPr>
              <a:t> </a:t>
            </a:r>
            <a:r>
              <a:rPr lang="en-GB" sz="1200" dirty="0" err="1" smtClean="0">
                <a:solidFill>
                  <a:srgbClr val="002060"/>
                </a:solidFill>
                <a:latin typeface="Times New Roman" pitchFamily="18" charset="0"/>
                <a:cs typeface="Times New Roman" pitchFamily="18" charset="0"/>
              </a:rPr>
              <a:t>Naseem</a:t>
            </a:r>
            <a:endParaRPr lang="en-GB" sz="1200" dirty="0">
              <a:solidFill>
                <a:srgbClr val="002060"/>
              </a:solidFill>
              <a:latin typeface="Times New Roman" pitchFamily="18" charset="0"/>
              <a:cs typeface="Times New Roman" pitchFamily="18"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1497" y="6248400"/>
            <a:ext cx="3200400" cy="2133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785" y="6248136"/>
            <a:ext cx="3200400" cy="2133600"/>
          </a:xfrm>
          <a:prstGeom prst="rect">
            <a:avLst/>
          </a:prstGeom>
        </p:spPr>
      </p:pic>
    </p:spTree>
    <p:extLst>
      <p:ext uri="{BB962C8B-B14F-4D97-AF65-F5344CB8AC3E}">
        <p14:creationId xmlns:p14="http://schemas.microsoft.com/office/powerpoint/2010/main" val="1598177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88930" y="381000"/>
            <a:ext cx="52254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28600" y="1371600"/>
            <a:ext cx="5181600" cy="9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8600" y="601980"/>
            <a:ext cx="5204793"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26</a:t>
            </a:r>
            <a:r>
              <a:rPr lang="en-US" sz="2400" baseline="30000" dirty="0">
                <a:solidFill>
                  <a:schemeClr val="bg1"/>
                </a:solidFill>
                <a:latin typeface="Times New Roman" pitchFamily="18" charset="0"/>
                <a:cs typeface="Times New Roman" pitchFamily="18" charset="0"/>
              </a:rPr>
              <a:t>th</a:t>
            </a:r>
            <a:r>
              <a:rPr lang="en-US" sz="2400" dirty="0">
                <a:solidFill>
                  <a:schemeClr val="bg1"/>
                </a:solidFill>
                <a:latin typeface="Times New Roman" pitchFamily="18" charset="0"/>
                <a:cs typeface="Times New Roman" pitchFamily="18" charset="0"/>
              </a:rPr>
              <a:t> ICC Passing Out Parade </a:t>
            </a:r>
          </a:p>
        </p:txBody>
      </p:sp>
      <p:sp>
        <p:nvSpPr>
          <p:cNvPr id="11" name="Rectangle 10"/>
          <p:cNvSpPr/>
          <p:nvPr/>
        </p:nvSpPr>
        <p:spPr>
          <a:xfrm>
            <a:off x="108285" y="8839200"/>
            <a:ext cx="6673516"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a:latin typeface="Times New Roman" pitchFamily="18" charset="0"/>
                <a:cs typeface="Times New Roman" pitchFamily="18" charset="0"/>
              </a:rPr>
              <a:t>4</a:t>
            </a:r>
            <a:endParaRPr lang="en-US" sz="900" dirty="0">
              <a:latin typeface="Times New Roman" pitchFamily="18" charset="0"/>
              <a:cs typeface="Times New Roman" pitchFamily="18" charset="0"/>
            </a:endParaRPr>
          </a:p>
        </p:txBody>
      </p:sp>
      <p:sp>
        <p:nvSpPr>
          <p:cNvPr id="4" name="TextBox 3"/>
          <p:cNvSpPr txBox="1"/>
          <p:nvPr/>
        </p:nvSpPr>
        <p:spPr>
          <a:xfrm>
            <a:off x="2801680" y="4800600"/>
            <a:ext cx="3898232" cy="272798"/>
          </a:xfrm>
          <a:prstGeom prst="rect">
            <a:avLst/>
          </a:prstGeom>
          <a:noFill/>
          <a:ln>
            <a:noFill/>
          </a:ln>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Group Photo with Chief Guest </a:t>
            </a:r>
          </a:p>
        </p:txBody>
      </p:sp>
      <p:sp>
        <p:nvSpPr>
          <p:cNvPr id="5" name="TextBox 4"/>
          <p:cNvSpPr txBox="1"/>
          <p:nvPr/>
        </p:nvSpPr>
        <p:spPr>
          <a:xfrm>
            <a:off x="3573378" y="8198823"/>
            <a:ext cx="2887579" cy="457464"/>
          </a:xfrm>
          <a:prstGeom prst="rect">
            <a:avLst/>
          </a:prstGeom>
          <a:noFill/>
        </p:spPr>
        <p:txBody>
          <a:bodyPr wrap="square" lIns="87279" tIns="43640" rIns="87279" bIns="43640" rtlCol="0" anchor="ctr">
            <a:spAutoFit/>
          </a:bodyPr>
          <a:lstStyle/>
          <a:p>
            <a:pPr algn="ctr"/>
            <a:r>
              <a:rPr lang="en-GB" sz="1200" dirty="0" err="1">
                <a:solidFill>
                  <a:srgbClr val="002060"/>
                </a:solidFill>
                <a:latin typeface="Times New Roman" pitchFamily="18" charset="0"/>
                <a:cs typeface="Times New Roman" pitchFamily="18" charset="0"/>
              </a:rPr>
              <a:t>Sardar</a:t>
            </a:r>
            <a:r>
              <a:rPr lang="en-GB" sz="1200" dirty="0">
                <a:solidFill>
                  <a:srgbClr val="002060"/>
                </a:solidFill>
                <a:latin typeface="Times New Roman" pitchFamily="18" charset="0"/>
                <a:cs typeface="Times New Roman" pitchFamily="18" charset="0"/>
              </a:rPr>
              <a:t> Usman </a:t>
            </a:r>
            <a:r>
              <a:rPr lang="en-GB" sz="1200" dirty="0" err="1">
                <a:solidFill>
                  <a:srgbClr val="002060"/>
                </a:solidFill>
                <a:latin typeface="Times New Roman" pitchFamily="18" charset="0"/>
                <a:cs typeface="Times New Roman" pitchFamily="18" charset="0"/>
              </a:rPr>
              <a:t>Saleem</a:t>
            </a:r>
            <a:endParaRPr lang="en-GB" sz="1200" dirty="0">
              <a:solidFill>
                <a:srgbClr val="002060"/>
              </a:solidFill>
              <a:latin typeface="Times New Roman" pitchFamily="18" charset="0"/>
              <a:cs typeface="Times New Roman" pitchFamily="18" charset="0"/>
            </a:endParaRPr>
          </a:p>
          <a:p>
            <a:pPr algn="ctr"/>
            <a:r>
              <a:rPr lang="en-GB" sz="1200" dirty="0">
                <a:solidFill>
                  <a:srgbClr val="002060"/>
                </a:solidFill>
                <a:latin typeface="Times New Roman" pitchFamily="18" charset="0"/>
                <a:cs typeface="Times New Roman" pitchFamily="18" charset="0"/>
              </a:rPr>
              <a:t>All Round Best ASP</a:t>
            </a:r>
          </a:p>
        </p:txBody>
      </p:sp>
      <p:sp>
        <p:nvSpPr>
          <p:cNvPr id="20" name="Rectangle 19"/>
          <p:cNvSpPr/>
          <p:nvPr/>
        </p:nvSpPr>
        <p:spPr>
          <a:xfrm>
            <a:off x="108284" y="5742432"/>
            <a:ext cx="3465095" cy="292608"/>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r>
              <a:rPr lang="en-US" sz="2400" dirty="0">
                <a:latin typeface="Times New Roman" pitchFamily="18" charset="0"/>
                <a:cs typeface="Times New Roman" pitchFamily="18" charset="0"/>
              </a:rPr>
              <a:t>Awards</a:t>
            </a:r>
          </a:p>
        </p:txBody>
      </p:sp>
      <p:sp>
        <p:nvSpPr>
          <p:cNvPr id="9" name="Rectangle 8"/>
          <p:cNvSpPr/>
          <p:nvPr/>
        </p:nvSpPr>
        <p:spPr>
          <a:xfrm>
            <a:off x="108284" y="6254496"/>
            <a:ext cx="3465095" cy="2414016"/>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nSpc>
                <a:spcPct val="150000"/>
              </a:lnSpc>
            </a:pPr>
            <a:r>
              <a:rPr lang="en-GB" sz="1100" dirty="0">
                <a:latin typeface="Times New Roman" pitchFamily="18" charset="0"/>
                <a:cs typeface="Times New Roman" pitchFamily="18" charset="0"/>
              </a:rPr>
              <a:t>All Round Best   	</a:t>
            </a:r>
            <a:r>
              <a:rPr lang="en-GB" sz="1100" dirty="0" err="1">
                <a:latin typeface="Times New Roman" pitchFamily="18" charset="0"/>
                <a:cs typeface="Times New Roman" pitchFamily="18" charset="0"/>
              </a:rPr>
              <a:t>Sardar</a:t>
            </a:r>
            <a:r>
              <a:rPr lang="en-GB" sz="1100" dirty="0">
                <a:latin typeface="Times New Roman" pitchFamily="18" charset="0"/>
                <a:cs typeface="Times New Roman" pitchFamily="18" charset="0"/>
              </a:rPr>
              <a:t> Usman </a:t>
            </a:r>
            <a:r>
              <a:rPr lang="en-GB" sz="1100" dirty="0" err="1">
                <a:latin typeface="Times New Roman" pitchFamily="18" charset="0"/>
                <a:cs typeface="Times New Roman" pitchFamily="18" charset="0"/>
              </a:rPr>
              <a:t>Saleem</a:t>
            </a:r>
            <a:endParaRPr lang="en-GB" sz="1100" dirty="0">
              <a:latin typeface="Times New Roman" pitchFamily="18" charset="0"/>
              <a:cs typeface="Times New Roman" pitchFamily="18" charset="0"/>
            </a:endParaRPr>
          </a:p>
          <a:p>
            <a:pPr>
              <a:lnSpc>
                <a:spcPct val="150000"/>
              </a:lnSpc>
            </a:pPr>
            <a:r>
              <a:rPr lang="en-GB" sz="1100" dirty="0">
                <a:latin typeface="Times New Roman" pitchFamily="18" charset="0"/>
                <a:cs typeface="Times New Roman" pitchFamily="18" charset="0"/>
              </a:rPr>
              <a:t>Best in Academics  	</a:t>
            </a:r>
            <a:r>
              <a:rPr lang="en-GB" sz="1100" dirty="0" err="1">
                <a:latin typeface="Times New Roman" pitchFamily="18" charset="0"/>
                <a:cs typeface="Times New Roman" pitchFamily="18" charset="0"/>
              </a:rPr>
              <a:t>Sardar</a:t>
            </a:r>
            <a:r>
              <a:rPr lang="en-GB" sz="1100" dirty="0">
                <a:latin typeface="Times New Roman" pitchFamily="18" charset="0"/>
                <a:cs typeface="Times New Roman" pitchFamily="18" charset="0"/>
              </a:rPr>
              <a:t> Usman </a:t>
            </a:r>
            <a:r>
              <a:rPr lang="en-GB" sz="1100" dirty="0" err="1">
                <a:latin typeface="Times New Roman" pitchFamily="18" charset="0"/>
                <a:cs typeface="Times New Roman" pitchFamily="18" charset="0"/>
              </a:rPr>
              <a:t>Saleem</a:t>
            </a:r>
            <a:endParaRPr lang="en-GB" sz="1100" dirty="0">
              <a:latin typeface="Times New Roman" pitchFamily="18" charset="0"/>
              <a:cs typeface="Times New Roman" pitchFamily="18" charset="0"/>
            </a:endParaRPr>
          </a:p>
          <a:p>
            <a:pPr>
              <a:lnSpc>
                <a:spcPct val="150000"/>
              </a:lnSpc>
            </a:pPr>
            <a:r>
              <a:rPr lang="en-GB" sz="1100" dirty="0">
                <a:latin typeface="Times New Roman" pitchFamily="18" charset="0"/>
                <a:cs typeface="Times New Roman" pitchFamily="18" charset="0"/>
              </a:rPr>
              <a:t>Best in Parade	 	Capt. (R) M. </a:t>
            </a:r>
            <a:r>
              <a:rPr lang="en-GB" sz="1100" dirty="0" err="1">
                <a:latin typeface="Times New Roman" pitchFamily="18" charset="0"/>
                <a:cs typeface="Times New Roman" pitchFamily="18" charset="0"/>
              </a:rPr>
              <a:t>Inzamam</a:t>
            </a:r>
            <a:endParaRPr lang="en-GB" sz="1100" dirty="0">
              <a:latin typeface="Times New Roman" pitchFamily="18" charset="0"/>
              <a:cs typeface="Times New Roman" pitchFamily="18" charset="0"/>
            </a:endParaRPr>
          </a:p>
          <a:p>
            <a:pPr>
              <a:lnSpc>
                <a:spcPct val="150000"/>
              </a:lnSpc>
            </a:pPr>
            <a:r>
              <a:rPr lang="en-GB" sz="1100" dirty="0">
                <a:latin typeface="Times New Roman" pitchFamily="18" charset="0"/>
                <a:cs typeface="Times New Roman" pitchFamily="18" charset="0"/>
              </a:rPr>
              <a:t>Best in Firing  		Malik </a:t>
            </a:r>
            <a:r>
              <a:rPr lang="en-GB" sz="1100" dirty="0" err="1">
                <a:latin typeface="Times New Roman" pitchFamily="18" charset="0"/>
                <a:cs typeface="Times New Roman" pitchFamily="18" charset="0"/>
              </a:rPr>
              <a:t>Bedar</a:t>
            </a:r>
            <a:r>
              <a:rPr lang="en-GB" sz="1100" dirty="0">
                <a:latin typeface="Times New Roman" pitchFamily="18" charset="0"/>
                <a:cs typeface="Times New Roman" pitchFamily="18" charset="0"/>
              </a:rPr>
              <a:t> </a:t>
            </a:r>
            <a:r>
              <a:rPr lang="en-GB" sz="1100" dirty="0" err="1">
                <a:latin typeface="Times New Roman" pitchFamily="18" charset="0"/>
                <a:cs typeface="Times New Roman" pitchFamily="18" charset="0"/>
              </a:rPr>
              <a:t>Bakht</a:t>
            </a:r>
            <a:endParaRPr lang="en-GB" sz="1100" dirty="0">
              <a:latin typeface="Times New Roman" pitchFamily="18" charset="0"/>
              <a:cs typeface="Times New Roman" pitchFamily="18" charset="0"/>
            </a:endParaRPr>
          </a:p>
          <a:p>
            <a:pPr>
              <a:lnSpc>
                <a:spcPct val="150000"/>
              </a:lnSpc>
            </a:pPr>
            <a:r>
              <a:rPr lang="en-GB" sz="1100" dirty="0">
                <a:latin typeface="Times New Roman" pitchFamily="18" charset="0"/>
                <a:cs typeface="Times New Roman" pitchFamily="18" charset="0"/>
              </a:rPr>
              <a:t>Best in Physical 	</a:t>
            </a:r>
            <a:r>
              <a:rPr lang="en-GB" sz="1100" dirty="0" err="1">
                <a:latin typeface="Times New Roman" pitchFamily="18" charset="0"/>
                <a:cs typeface="Times New Roman" pitchFamily="18" charset="0"/>
              </a:rPr>
              <a:t>Ms.</a:t>
            </a:r>
            <a:r>
              <a:rPr lang="en-GB" sz="1100" dirty="0">
                <a:latin typeface="Times New Roman" pitchFamily="18" charset="0"/>
                <a:cs typeface="Times New Roman" pitchFamily="18" charset="0"/>
              </a:rPr>
              <a:t> Noor-</a:t>
            </a:r>
            <a:r>
              <a:rPr lang="en-GB" sz="1100" dirty="0" err="1">
                <a:latin typeface="Times New Roman" pitchFamily="18" charset="0"/>
                <a:cs typeface="Times New Roman" pitchFamily="18" charset="0"/>
              </a:rPr>
              <a:t>ul</a:t>
            </a:r>
            <a:r>
              <a:rPr lang="en-GB" sz="1100" dirty="0">
                <a:latin typeface="Times New Roman" pitchFamily="18" charset="0"/>
                <a:cs typeface="Times New Roman" pitchFamily="18" charset="0"/>
              </a:rPr>
              <a:t>-Ain Ali</a:t>
            </a:r>
          </a:p>
          <a:p>
            <a:pPr>
              <a:lnSpc>
                <a:spcPct val="150000"/>
              </a:lnSpc>
            </a:pPr>
            <a:r>
              <a:rPr lang="en-GB" sz="1100" dirty="0">
                <a:latin typeface="Times New Roman" pitchFamily="18" charset="0"/>
                <a:cs typeface="Times New Roman" pitchFamily="18" charset="0"/>
              </a:rPr>
              <a:t>Best in Discipline 	</a:t>
            </a:r>
            <a:r>
              <a:rPr lang="en-GB" sz="1100" dirty="0" err="1">
                <a:latin typeface="Times New Roman" pitchFamily="18" charset="0"/>
                <a:cs typeface="Times New Roman" pitchFamily="18" charset="0"/>
              </a:rPr>
              <a:t>Mr.</a:t>
            </a:r>
            <a:r>
              <a:rPr lang="en-GB" sz="1100" dirty="0">
                <a:latin typeface="Times New Roman" pitchFamily="18" charset="0"/>
                <a:cs typeface="Times New Roman" pitchFamily="18" charset="0"/>
              </a:rPr>
              <a:t> Muhammad </a:t>
            </a:r>
            <a:r>
              <a:rPr lang="en-GB" sz="1100" dirty="0" err="1">
                <a:latin typeface="Times New Roman" pitchFamily="18" charset="0"/>
                <a:cs typeface="Times New Roman" pitchFamily="18" charset="0"/>
              </a:rPr>
              <a:t>Noman</a:t>
            </a:r>
            <a:endParaRPr lang="en-GB" sz="1100" dirty="0">
              <a:latin typeface="Times New Roman" pitchFamily="18" charset="0"/>
              <a:cs typeface="Times New Roman" pitchFamily="18" charset="0"/>
            </a:endParaRPr>
          </a:p>
          <a:p>
            <a:pPr>
              <a:lnSpc>
                <a:spcPct val="150000"/>
              </a:lnSpc>
            </a:pPr>
            <a:r>
              <a:rPr lang="en-GB" sz="1100" dirty="0">
                <a:latin typeface="Times New Roman" pitchFamily="18" charset="0"/>
                <a:cs typeface="Times New Roman" pitchFamily="18" charset="0"/>
              </a:rPr>
              <a:t>Best in Riding 		</a:t>
            </a:r>
            <a:r>
              <a:rPr lang="en-GB" sz="1100" dirty="0" err="1">
                <a:latin typeface="Times New Roman" pitchFamily="18" charset="0"/>
                <a:cs typeface="Times New Roman" pitchFamily="18" charset="0"/>
              </a:rPr>
              <a:t>Ms.</a:t>
            </a:r>
            <a:r>
              <a:rPr lang="en-GB" sz="1100" dirty="0">
                <a:latin typeface="Times New Roman" pitchFamily="18" charset="0"/>
                <a:cs typeface="Times New Roman" pitchFamily="18" charset="0"/>
              </a:rPr>
              <a:t> </a:t>
            </a:r>
            <a:r>
              <a:rPr lang="en-GB" sz="1100" dirty="0" err="1">
                <a:latin typeface="Times New Roman" pitchFamily="18" charset="0"/>
                <a:cs typeface="Times New Roman" pitchFamily="18" charset="0"/>
              </a:rPr>
              <a:t>Minahil</a:t>
            </a:r>
            <a:r>
              <a:rPr lang="en-GB" sz="1100" dirty="0">
                <a:latin typeface="Times New Roman" pitchFamily="18" charset="0"/>
                <a:cs typeface="Times New Roman" pitchFamily="18" charset="0"/>
              </a:rPr>
              <a:t> Khawaja</a:t>
            </a:r>
          </a:p>
        </p:txBody>
      </p:sp>
      <p:sp>
        <p:nvSpPr>
          <p:cNvPr id="24" name="Rectangle 23"/>
          <p:cNvSpPr/>
          <p:nvPr/>
        </p:nvSpPr>
        <p:spPr>
          <a:xfrm>
            <a:off x="5735367" y="367416"/>
            <a:ext cx="725590" cy="1142992"/>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5745060"/>
            <a:ext cx="2970001" cy="246313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5569" y="1846239"/>
            <a:ext cx="3898232" cy="2888583"/>
          </a:xfrm>
          <a:prstGeom prst="rect">
            <a:avLst/>
          </a:prstGeom>
        </p:spPr>
      </p:pic>
      <p:sp>
        <p:nvSpPr>
          <p:cNvPr id="14" name="TextBox 13"/>
          <p:cNvSpPr txBox="1"/>
          <p:nvPr/>
        </p:nvSpPr>
        <p:spPr>
          <a:xfrm>
            <a:off x="76200" y="1524000"/>
            <a:ext cx="2568948" cy="3970318"/>
          </a:xfrm>
          <a:prstGeom prst="rect">
            <a:avLst/>
          </a:prstGeom>
          <a:noFill/>
          <a:ln>
            <a:solidFill>
              <a:schemeClr val="bg1"/>
            </a:solidFill>
          </a:ln>
        </p:spPr>
        <p:txBody>
          <a:bodyPr wrap="square" rtlCol="0">
            <a:spAutoFit/>
          </a:bodyPr>
          <a:lstStyle/>
          <a:p>
            <a:pPr algn="just"/>
            <a:r>
              <a:rPr lang="en-US" sz="1200" dirty="0">
                <a:solidFill>
                  <a:srgbClr val="002060"/>
                </a:solidFill>
                <a:latin typeface="Times New Roman" pitchFamily="18" charset="0"/>
                <a:cs typeface="Times New Roman" pitchFamily="18" charset="0"/>
              </a:rPr>
              <a:t>On 22</a:t>
            </a:r>
            <a:r>
              <a:rPr lang="en-US" sz="1200" baseline="30000" dirty="0">
                <a:solidFill>
                  <a:srgbClr val="002060"/>
                </a:solidFill>
                <a:latin typeface="Times New Roman" pitchFamily="18" charset="0"/>
                <a:cs typeface="Times New Roman" pitchFamily="18" charset="0"/>
              </a:rPr>
              <a:t>nd</a:t>
            </a:r>
            <a:r>
              <a:rPr lang="en-US" sz="1200" dirty="0">
                <a:solidFill>
                  <a:srgbClr val="002060"/>
                </a:solidFill>
                <a:latin typeface="Times New Roman" pitchFamily="18" charset="0"/>
                <a:cs typeface="Times New Roman" pitchFamily="18" charset="0"/>
              </a:rPr>
              <a:t>  November 2024, Passing Out Parade of </a:t>
            </a:r>
            <a:r>
              <a:rPr lang="en-US" sz="1200" dirty="0" err="1">
                <a:solidFill>
                  <a:srgbClr val="002060"/>
                </a:solidFill>
                <a:latin typeface="Times New Roman" pitchFamily="18" charset="0"/>
                <a:cs typeface="Times New Roman" pitchFamily="18" charset="0"/>
              </a:rPr>
              <a:t>ASsP</a:t>
            </a:r>
            <a:r>
              <a:rPr lang="en-US" sz="1200" dirty="0">
                <a:solidFill>
                  <a:srgbClr val="002060"/>
                </a:solidFill>
                <a:latin typeface="Times New Roman" pitchFamily="18" charset="0"/>
                <a:cs typeface="Times New Roman" pitchFamily="18" charset="0"/>
              </a:rPr>
              <a:t> of 26</a:t>
            </a:r>
            <a:r>
              <a:rPr lang="en-US" sz="1200" baseline="30000" dirty="0">
                <a:solidFill>
                  <a:srgbClr val="002060"/>
                </a:solidFill>
                <a:latin typeface="Times New Roman" pitchFamily="18" charset="0"/>
                <a:cs typeface="Times New Roman" pitchFamily="18" charset="0"/>
              </a:rPr>
              <a:t>th</a:t>
            </a:r>
            <a:r>
              <a:rPr lang="en-US" sz="1200" dirty="0">
                <a:solidFill>
                  <a:srgbClr val="002060"/>
                </a:solidFill>
                <a:latin typeface="Times New Roman" pitchFamily="18" charset="0"/>
                <a:cs typeface="Times New Roman" pitchFamily="18" charset="0"/>
              </a:rPr>
              <a:t> ICC was held at the National Police Academy, Islamabad. State Minister for Interior and Narcotics Control Syed </a:t>
            </a:r>
            <a:r>
              <a:rPr lang="en-US" sz="1200" dirty="0" err="1">
                <a:solidFill>
                  <a:srgbClr val="002060"/>
                </a:solidFill>
                <a:latin typeface="Times New Roman" pitchFamily="18" charset="0"/>
                <a:cs typeface="Times New Roman" pitchFamily="18" charset="0"/>
              </a:rPr>
              <a:t>Mohsin</a:t>
            </a:r>
            <a:r>
              <a:rPr lang="en-US" sz="1200" dirty="0">
                <a:solidFill>
                  <a:srgbClr val="002060"/>
                </a:solidFill>
                <a:latin typeface="Times New Roman" pitchFamily="18" charset="0"/>
                <a:cs typeface="Times New Roman" pitchFamily="18" charset="0"/>
              </a:rPr>
              <a:t> </a:t>
            </a:r>
            <a:r>
              <a:rPr lang="en-US" sz="1200" dirty="0" err="1">
                <a:solidFill>
                  <a:srgbClr val="002060"/>
                </a:solidFill>
                <a:latin typeface="Times New Roman" pitchFamily="18" charset="0"/>
                <a:cs typeface="Times New Roman" pitchFamily="18" charset="0"/>
              </a:rPr>
              <a:t>Raza</a:t>
            </a:r>
            <a:r>
              <a:rPr lang="en-US" sz="1200" dirty="0">
                <a:solidFill>
                  <a:srgbClr val="002060"/>
                </a:solidFill>
                <a:latin typeface="Times New Roman" pitchFamily="18" charset="0"/>
                <a:cs typeface="Times New Roman" pitchFamily="18" charset="0"/>
              </a:rPr>
              <a:t> Naqvi was the guest of </a:t>
            </a:r>
            <a:r>
              <a:rPr lang="en-US" sz="1200" dirty="0" err="1">
                <a:solidFill>
                  <a:srgbClr val="002060"/>
                </a:solidFill>
                <a:latin typeface="Times New Roman" pitchFamily="18" charset="0"/>
                <a:cs typeface="Times New Roman" pitchFamily="18" charset="0"/>
              </a:rPr>
              <a:t>honour</a:t>
            </a:r>
            <a:r>
              <a:rPr lang="en-US" sz="1200" dirty="0">
                <a:solidFill>
                  <a:srgbClr val="002060"/>
                </a:solidFill>
                <a:latin typeface="Times New Roman" pitchFamily="18" charset="0"/>
                <a:cs typeface="Times New Roman" pitchFamily="18" charset="0"/>
              </a:rPr>
              <a:t>. The batch comprises 30 officers including 03 female officers. Two PAF officers undertook development phase of the ICC training. In his address, the chief guest said that nation is facing grave threat from non-state actors today. The innumerable sacrifice of public, law enforcement agencies and police have helped in stemming the tide of terrorism. The Chief Guest also affirmed to revamp training related activities of the National Police Academy. Later on, the Chief Guest reviewed the parade and awarded trophies to high achievers of the batch.</a:t>
            </a:r>
            <a:endParaRPr lang="en-GB" sz="1200" dirty="0"/>
          </a:p>
        </p:txBody>
      </p:sp>
    </p:spTree>
    <p:extLst>
      <p:ext uri="{BB962C8B-B14F-4D97-AF65-F5344CB8AC3E}">
        <p14:creationId xmlns:p14="http://schemas.microsoft.com/office/powerpoint/2010/main" val="2026962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251284" y="152400"/>
            <a:ext cx="53781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312313" y="1219200"/>
            <a:ext cx="5393287"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48407" y="487012"/>
            <a:ext cx="5280993"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26</a:t>
            </a:r>
            <a:r>
              <a:rPr lang="en-US" sz="2400" baseline="30000" dirty="0">
                <a:solidFill>
                  <a:schemeClr val="bg1"/>
                </a:solidFill>
                <a:latin typeface="Times New Roman" pitchFamily="18" charset="0"/>
                <a:cs typeface="Times New Roman" pitchFamily="18" charset="0"/>
              </a:rPr>
              <a:t>th</a:t>
            </a:r>
            <a:r>
              <a:rPr lang="en-US" sz="2400" dirty="0">
                <a:solidFill>
                  <a:schemeClr val="bg1"/>
                </a:solidFill>
                <a:latin typeface="Times New Roman" pitchFamily="18" charset="0"/>
                <a:cs typeface="Times New Roman" pitchFamily="18" charset="0"/>
              </a:rPr>
              <a:t> ICC Graduation</a:t>
            </a:r>
          </a:p>
        </p:txBody>
      </p:sp>
      <p:sp>
        <p:nvSpPr>
          <p:cNvPr id="11" name="Rectangle 10"/>
          <p:cNvSpPr/>
          <p:nvPr/>
        </p:nvSpPr>
        <p:spPr>
          <a:xfrm>
            <a:off x="88233" y="8839200"/>
            <a:ext cx="6693568"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a:latin typeface="Times New Roman" pitchFamily="18" charset="0"/>
                <a:cs typeface="Times New Roman" pitchFamily="18" charset="0"/>
              </a:rPr>
              <a:t>5</a:t>
            </a:r>
            <a:endParaRPr lang="en-US" sz="900" dirty="0">
              <a:latin typeface="Times New Roman" pitchFamily="18" charset="0"/>
              <a:cs typeface="Times New Roman" pitchFamily="18" charset="0"/>
            </a:endParaRPr>
          </a:p>
        </p:txBody>
      </p:sp>
      <p:sp>
        <p:nvSpPr>
          <p:cNvPr id="15" name="Rectangle 14"/>
          <p:cNvSpPr/>
          <p:nvPr/>
        </p:nvSpPr>
        <p:spPr>
          <a:xfrm>
            <a:off x="226364" y="4953000"/>
            <a:ext cx="4635583" cy="4572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r>
              <a:rPr lang="en-US" sz="2400" dirty="0">
                <a:latin typeface="Times New Roman" pitchFamily="18" charset="0"/>
                <a:cs typeface="Times New Roman" pitchFamily="18" charset="0"/>
              </a:rPr>
              <a:t>Certificates Distribution</a:t>
            </a:r>
          </a:p>
        </p:txBody>
      </p:sp>
      <p:sp>
        <p:nvSpPr>
          <p:cNvPr id="19" name="TextBox 18"/>
          <p:cNvSpPr txBox="1"/>
          <p:nvPr/>
        </p:nvSpPr>
        <p:spPr>
          <a:xfrm>
            <a:off x="527712" y="4162173"/>
            <a:ext cx="3186764" cy="272798"/>
          </a:xfrm>
          <a:prstGeom prst="rect">
            <a:avLst/>
          </a:prstGeom>
          <a:noFill/>
          <a:ln>
            <a:noFill/>
          </a:ln>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Oath taking ceremony of </a:t>
            </a:r>
            <a:r>
              <a:rPr lang="en-GB" sz="1200" dirty="0" err="1">
                <a:solidFill>
                  <a:srgbClr val="002060"/>
                </a:solidFill>
                <a:latin typeface="Times New Roman" pitchFamily="18" charset="0"/>
                <a:cs typeface="Times New Roman" pitchFamily="18" charset="0"/>
              </a:rPr>
              <a:t>ASsP</a:t>
            </a:r>
            <a:endParaRPr lang="en-GB" sz="1200" dirty="0">
              <a:solidFill>
                <a:srgbClr val="002060"/>
              </a:solidFill>
              <a:latin typeface="Times New Roman" pitchFamily="18" charset="0"/>
              <a:cs typeface="Times New Roman" pitchFamily="18" charset="0"/>
            </a:endParaRPr>
          </a:p>
        </p:txBody>
      </p:sp>
      <p:sp>
        <p:nvSpPr>
          <p:cNvPr id="20" name="Rectangle 19"/>
          <p:cNvSpPr/>
          <p:nvPr/>
        </p:nvSpPr>
        <p:spPr>
          <a:xfrm>
            <a:off x="4185312" y="1398896"/>
            <a:ext cx="2514600" cy="2852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just">
              <a:lnSpc>
                <a:spcPct val="150000"/>
              </a:lnSpc>
            </a:pPr>
            <a:r>
              <a:rPr lang="en-US" sz="1200" dirty="0">
                <a:solidFill>
                  <a:srgbClr val="002060"/>
                </a:solidFill>
                <a:latin typeface="Times New Roman" pitchFamily="18" charset="0"/>
                <a:cs typeface="Times New Roman" pitchFamily="18" charset="0"/>
              </a:rPr>
              <a:t>After Passing Out Parade and the award distribution ceremony, Commandant </a:t>
            </a:r>
            <a:r>
              <a:rPr lang="en-US" sz="1200" dirty="0" err="1">
                <a:solidFill>
                  <a:srgbClr val="002060"/>
                </a:solidFill>
                <a:latin typeface="Times New Roman" pitchFamily="18" charset="0"/>
                <a:cs typeface="Times New Roman" pitchFamily="18" charset="0"/>
              </a:rPr>
              <a:t>NPA</a:t>
            </a:r>
            <a:r>
              <a:rPr lang="en-US" sz="1200" dirty="0">
                <a:solidFill>
                  <a:srgbClr val="002060"/>
                </a:solidFill>
                <a:latin typeface="Times New Roman" pitchFamily="18" charset="0"/>
                <a:cs typeface="Times New Roman" pitchFamily="18" charset="0"/>
              </a:rPr>
              <a:t> Mr. Muhammad </a:t>
            </a:r>
            <a:r>
              <a:rPr lang="en-US" sz="1200" dirty="0" err="1">
                <a:solidFill>
                  <a:srgbClr val="002060"/>
                </a:solidFill>
                <a:latin typeface="Times New Roman" pitchFamily="18" charset="0"/>
                <a:cs typeface="Times New Roman" pitchFamily="18" charset="0"/>
              </a:rPr>
              <a:t>Idrees</a:t>
            </a:r>
            <a:r>
              <a:rPr lang="en-US" sz="1200" dirty="0">
                <a:solidFill>
                  <a:srgbClr val="002060"/>
                </a:solidFill>
                <a:latin typeface="Times New Roman" pitchFamily="18" charset="0"/>
                <a:cs typeface="Times New Roman" pitchFamily="18" charset="0"/>
              </a:rPr>
              <a:t> Ahmed presided over the oath taking, graduation and pinning of ranks ceremony of </a:t>
            </a:r>
            <a:r>
              <a:rPr lang="en-US" sz="1200" dirty="0" err="1">
                <a:solidFill>
                  <a:srgbClr val="002060"/>
                </a:solidFill>
                <a:latin typeface="Times New Roman" pitchFamily="18" charset="0"/>
                <a:cs typeface="Times New Roman" pitchFamily="18" charset="0"/>
              </a:rPr>
              <a:t>ASsP</a:t>
            </a:r>
            <a:r>
              <a:rPr lang="en-US" sz="1200" dirty="0">
                <a:solidFill>
                  <a:srgbClr val="002060"/>
                </a:solidFill>
                <a:latin typeface="Times New Roman" pitchFamily="18" charset="0"/>
                <a:cs typeface="Times New Roman" pitchFamily="18" charset="0"/>
              </a:rPr>
              <a:t> of 26</a:t>
            </a:r>
            <a:r>
              <a:rPr lang="en-US" sz="1200" baseline="30000" dirty="0">
                <a:solidFill>
                  <a:srgbClr val="002060"/>
                </a:solidFill>
                <a:latin typeface="Times New Roman" pitchFamily="18" charset="0"/>
                <a:cs typeface="Times New Roman" pitchFamily="18" charset="0"/>
              </a:rPr>
              <a:t>th</a:t>
            </a:r>
            <a:r>
              <a:rPr lang="en-US" sz="1200" dirty="0">
                <a:solidFill>
                  <a:srgbClr val="002060"/>
                </a:solidFill>
                <a:latin typeface="Times New Roman" pitchFamily="18" charset="0"/>
                <a:cs typeface="Times New Roman" pitchFamily="18" charset="0"/>
              </a:rPr>
              <a:t> ICC. All senior officers of the Academy, parents, spouses and close family members of graduating officers attended the ceremony.</a:t>
            </a:r>
          </a:p>
        </p:txBody>
      </p:sp>
      <p:sp>
        <p:nvSpPr>
          <p:cNvPr id="4" name="Rectangle 3"/>
          <p:cNvSpPr/>
          <p:nvPr/>
        </p:nvSpPr>
        <p:spPr>
          <a:xfrm>
            <a:off x="228600" y="5257800"/>
            <a:ext cx="6248400" cy="646331"/>
          </a:xfrm>
          <a:prstGeom prst="rect">
            <a:avLst/>
          </a:prstGeom>
        </p:spPr>
        <p:txBody>
          <a:bodyPr wrap="square" numCol="2" spcCol="182880">
            <a:spAutoFit/>
          </a:bodyPr>
          <a:lstStyle/>
          <a:p>
            <a:pPr algn="just"/>
            <a:endParaRPr lang="en-GB" sz="1200" dirty="0">
              <a:solidFill>
                <a:srgbClr val="002060"/>
              </a:solidFill>
              <a:latin typeface="Times New Roman" pitchFamily="18" charset="0"/>
              <a:cs typeface="Times New Roman" pitchFamily="18" charset="0"/>
            </a:endParaRPr>
          </a:p>
          <a:p>
            <a:r>
              <a:rPr lang="en-GB" sz="1200" dirty="0">
                <a:solidFill>
                  <a:srgbClr val="002060"/>
                </a:solidFill>
                <a:latin typeface="Times New Roman" pitchFamily="18" charset="0"/>
                <a:cs typeface="Times New Roman" pitchFamily="18" charset="0"/>
              </a:rPr>
              <a:t> </a:t>
            </a:r>
          </a:p>
          <a:p>
            <a:endParaRPr lang="en-US" sz="1200" dirty="0">
              <a:solidFill>
                <a:srgbClr val="002060"/>
              </a:solidFill>
              <a:latin typeface="Times New Roman" pitchFamily="18" charset="0"/>
              <a:cs typeface="Times New Roman" pitchFamily="18" charset="0"/>
            </a:endParaRPr>
          </a:p>
        </p:txBody>
      </p:sp>
      <p:sp>
        <p:nvSpPr>
          <p:cNvPr id="16" name="Rectangle 15"/>
          <p:cNvSpPr/>
          <p:nvPr/>
        </p:nvSpPr>
        <p:spPr>
          <a:xfrm>
            <a:off x="226364" y="120014"/>
            <a:ext cx="725590" cy="11185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365" y="1543335"/>
            <a:ext cx="3882747" cy="25908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480" y="5767346"/>
            <a:ext cx="3186765" cy="246225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364" y="5763608"/>
            <a:ext cx="3126436" cy="2465992"/>
          </a:xfrm>
          <a:prstGeom prst="rect">
            <a:avLst/>
          </a:prstGeom>
        </p:spPr>
      </p:pic>
      <p:sp>
        <p:nvSpPr>
          <p:cNvPr id="14" name="TextBox 13"/>
          <p:cNvSpPr txBox="1"/>
          <p:nvPr/>
        </p:nvSpPr>
        <p:spPr>
          <a:xfrm>
            <a:off x="97758" y="8320843"/>
            <a:ext cx="3186764" cy="272798"/>
          </a:xfrm>
          <a:prstGeom prst="rect">
            <a:avLst/>
          </a:prstGeom>
          <a:noFill/>
          <a:ln>
            <a:noFill/>
          </a:ln>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Certificate distribution  </a:t>
            </a:r>
          </a:p>
        </p:txBody>
      </p:sp>
      <p:sp>
        <p:nvSpPr>
          <p:cNvPr id="17" name="TextBox 16"/>
          <p:cNvSpPr txBox="1"/>
          <p:nvPr/>
        </p:nvSpPr>
        <p:spPr>
          <a:xfrm>
            <a:off x="3499512" y="8325660"/>
            <a:ext cx="3186764" cy="272798"/>
          </a:xfrm>
          <a:prstGeom prst="rect">
            <a:avLst/>
          </a:prstGeom>
          <a:noFill/>
          <a:ln>
            <a:noFill/>
          </a:ln>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Graduating Officers and their families</a:t>
            </a:r>
          </a:p>
        </p:txBody>
      </p:sp>
    </p:spTree>
    <p:extLst>
      <p:ext uri="{BB962C8B-B14F-4D97-AF65-F5344CB8AC3E}">
        <p14:creationId xmlns:p14="http://schemas.microsoft.com/office/powerpoint/2010/main" val="2434762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52400" y="228600"/>
            <a:ext cx="53778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52400" y="1371600"/>
            <a:ext cx="5357192"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605145"/>
            <a:ext cx="5410200"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26</a:t>
            </a:r>
            <a:r>
              <a:rPr lang="en-US" sz="2400" baseline="30000" dirty="0">
                <a:solidFill>
                  <a:schemeClr val="bg1"/>
                </a:solidFill>
                <a:latin typeface="Times New Roman" pitchFamily="18" charset="0"/>
                <a:cs typeface="Times New Roman" pitchFamily="18" charset="0"/>
              </a:rPr>
              <a:t>th</a:t>
            </a:r>
            <a:r>
              <a:rPr lang="en-US" sz="2400" dirty="0">
                <a:solidFill>
                  <a:schemeClr val="bg1"/>
                </a:solidFill>
                <a:latin typeface="Times New Roman" pitchFamily="18" charset="0"/>
                <a:cs typeface="Times New Roman" pitchFamily="18" charset="0"/>
              </a:rPr>
              <a:t> ICC Physical Activities </a:t>
            </a: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6</a:t>
            </a:r>
            <a:endParaRPr lang="en-US" sz="900" dirty="0">
              <a:latin typeface="Times New Roman" pitchFamily="18" charset="0"/>
              <a:cs typeface="Times New Roman" pitchFamily="18" charset="0"/>
            </a:endParaRPr>
          </a:p>
        </p:txBody>
      </p:sp>
      <p:sp>
        <p:nvSpPr>
          <p:cNvPr id="12" name="TextBox 11"/>
          <p:cNvSpPr txBox="1"/>
          <p:nvPr/>
        </p:nvSpPr>
        <p:spPr>
          <a:xfrm>
            <a:off x="3774744" y="3845256"/>
            <a:ext cx="2743200" cy="272798"/>
          </a:xfrm>
          <a:prstGeom prst="rect">
            <a:avLst/>
          </a:prstGeom>
          <a:noFill/>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Riding Arena, NPA</a:t>
            </a:r>
          </a:p>
        </p:txBody>
      </p:sp>
      <p:sp>
        <p:nvSpPr>
          <p:cNvPr id="13" name="TextBox 12"/>
          <p:cNvSpPr txBox="1"/>
          <p:nvPr/>
        </p:nvSpPr>
        <p:spPr>
          <a:xfrm>
            <a:off x="427632" y="6253106"/>
            <a:ext cx="2743200" cy="272798"/>
          </a:xfrm>
          <a:prstGeom prst="rect">
            <a:avLst/>
          </a:prstGeom>
          <a:noFill/>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Firing</a:t>
            </a:r>
          </a:p>
        </p:txBody>
      </p:sp>
      <p:sp>
        <p:nvSpPr>
          <p:cNvPr id="17" name="TextBox 16"/>
          <p:cNvSpPr txBox="1"/>
          <p:nvPr/>
        </p:nvSpPr>
        <p:spPr>
          <a:xfrm>
            <a:off x="3657600" y="8589485"/>
            <a:ext cx="2743200" cy="272798"/>
          </a:xfrm>
          <a:prstGeom prst="rect">
            <a:avLst/>
          </a:prstGeom>
          <a:noFill/>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Parade</a:t>
            </a:r>
          </a:p>
        </p:txBody>
      </p:sp>
      <p:sp>
        <p:nvSpPr>
          <p:cNvPr id="20" name="TextBox 19"/>
          <p:cNvSpPr txBox="1"/>
          <p:nvPr/>
        </p:nvSpPr>
        <p:spPr>
          <a:xfrm>
            <a:off x="304800" y="8610600"/>
            <a:ext cx="2743200" cy="272798"/>
          </a:xfrm>
          <a:prstGeom prst="rect">
            <a:avLst/>
          </a:prstGeom>
          <a:noFill/>
        </p:spPr>
        <p:txBody>
          <a:bodyPr wrap="square" lIns="87279" tIns="43640" rIns="87279" bIns="43640" rtlCol="0" anchor="ctr">
            <a:spAutoFit/>
          </a:bodyPr>
          <a:lstStyle/>
          <a:p>
            <a:pPr algn="ctr"/>
            <a:r>
              <a:rPr lang="en-US" sz="1200" dirty="0">
                <a:solidFill>
                  <a:srgbClr val="002060"/>
                </a:solidFill>
                <a:latin typeface="Times New Roman" pitchFamily="18" charset="0"/>
                <a:cs typeface="Times New Roman" pitchFamily="18" charset="0"/>
              </a:rPr>
              <a:t>PT</a:t>
            </a:r>
            <a:endParaRPr lang="en-GB" sz="1200" dirty="0">
              <a:solidFill>
                <a:srgbClr val="002060"/>
              </a:solidFill>
              <a:latin typeface="Times New Roman" pitchFamily="18" charset="0"/>
              <a:cs typeface="Times New Roman" pitchFamily="18" charset="0"/>
            </a:endParaRPr>
          </a:p>
        </p:txBody>
      </p:sp>
      <p:sp>
        <p:nvSpPr>
          <p:cNvPr id="21" name="Rectangle 20"/>
          <p:cNvSpPr/>
          <p:nvPr/>
        </p:nvSpPr>
        <p:spPr>
          <a:xfrm>
            <a:off x="5792354" y="219438"/>
            <a:ext cx="725590" cy="1178256"/>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
        <p:nvSpPr>
          <p:cNvPr id="25" name="TextBox 24"/>
          <p:cNvSpPr txBox="1"/>
          <p:nvPr/>
        </p:nvSpPr>
        <p:spPr>
          <a:xfrm>
            <a:off x="3811970" y="6247418"/>
            <a:ext cx="2743200" cy="272798"/>
          </a:xfrm>
          <a:prstGeom prst="rect">
            <a:avLst/>
          </a:prstGeom>
          <a:noFill/>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Driving </a:t>
            </a:r>
          </a:p>
        </p:txBody>
      </p:sp>
      <p:sp>
        <p:nvSpPr>
          <p:cNvPr id="26" name="TextBox 25"/>
          <p:cNvSpPr txBox="1"/>
          <p:nvPr/>
        </p:nvSpPr>
        <p:spPr>
          <a:xfrm>
            <a:off x="228599" y="1515099"/>
            <a:ext cx="3105827" cy="2581123"/>
          </a:xfrm>
          <a:prstGeom prst="rect">
            <a:avLst/>
          </a:prstGeom>
          <a:noFill/>
        </p:spPr>
        <p:txBody>
          <a:bodyPr wrap="square" lIns="87279" tIns="43640" rIns="87279" bIns="43640" rtlCol="0" anchor="ctr">
            <a:spAutoFit/>
          </a:bodyPr>
          <a:lstStyle/>
          <a:p>
            <a:pPr algn="just">
              <a:lnSpc>
                <a:spcPct val="150000"/>
              </a:lnSpc>
            </a:pPr>
            <a:r>
              <a:rPr lang="en-GB" sz="1200" dirty="0">
                <a:solidFill>
                  <a:srgbClr val="002060"/>
                </a:solidFill>
                <a:latin typeface="Times New Roman" pitchFamily="18" charset="0"/>
                <a:cs typeface="Times New Roman" pitchFamily="18" charset="0"/>
              </a:rPr>
              <a:t>Physical fitness for police officers is the ability to perform essential tasks with vigour alertness and little or no fatigue with the rapid recovery after high levels of exertion, which enable police officers to maintain good judgement and make the best decisions. The ICC physical activities and skill development include riding, weapon handling, physical training (PT), drill and obstacles.   </a:t>
            </a:r>
          </a:p>
        </p:txBody>
      </p:sp>
      <p:sp>
        <p:nvSpPr>
          <p:cNvPr id="8" name="AutoShape 2" descr="blob:https://web.whatsapp.com/c50cd542-b26a-478d-aa84-787769a98b8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72" y="6539437"/>
            <a:ext cx="3087454" cy="205094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0668" y="6539436"/>
            <a:ext cx="2959655" cy="203738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1649818"/>
            <a:ext cx="2959656" cy="2179652"/>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0668" y="4135768"/>
            <a:ext cx="2959656" cy="210433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972" y="4135769"/>
            <a:ext cx="3105827" cy="2104331"/>
          </a:xfrm>
          <a:prstGeom prst="rect">
            <a:avLst/>
          </a:prstGeom>
        </p:spPr>
      </p:pic>
    </p:spTree>
    <p:extLst>
      <p:ext uri="{BB962C8B-B14F-4D97-AF65-F5344CB8AC3E}">
        <p14:creationId xmlns:p14="http://schemas.microsoft.com/office/powerpoint/2010/main" val="2456648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556301" y="304800"/>
            <a:ext cx="51492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24000" y="1371600"/>
            <a:ext cx="512859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3999" y="592228"/>
            <a:ext cx="5181601"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26</a:t>
            </a:r>
            <a:r>
              <a:rPr lang="en-US" sz="2400" baseline="30000" dirty="0">
                <a:solidFill>
                  <a:schemeClr val="bg1"/>
                </a:solidFill>
                <a:latin typeface="Times New Roman" pitchFamily="18" charset="0"/>
                <a:cs typeface="Times New Roman" pitchFamily="18" charset="0"/>
              </a:rPr>
              <a:t>th</a:t>
            </a:r>
            <a:r>
              <a:rPr lang="en-US" sz="2400" dirty="0">
                <a:solidFill>
                  <a:schemeClr val="bg1"/>
                </a:solidFill>
                <a:latin typeface="Times New Roman" pitchFamily="18" charset="0"/>
                <a:cs typeface="Times New Roman" pitchFamily="18" charset="0"/>
              </a:rPr>
              <a:t> ICC Class Sessions</a:t>
            </a:r>
          </a:p>
        </p:txBody>
      </p:sp>
      <p:sp>
        <p:nvSpPr>
          <p:cNvPr id="11" name="Rectangle 10"/>
          <p:cNvSpPr/>
          <p:nvPr/>
        </p:nvSpPr>
        <p:spPr>
          <a:xfrm>
            <a:off x="108284"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a:latin typeface="Times New Roman" pitchFamily="18" charset="0"/>
                <a:cs typeface="Times New Roman" pitchFamily="18" charset="0"/>
              </a:rPr>
              <a:t>7</a:t>
            </a:r>
            <a:endParaRPr lang="en-US" sz="900" dirty="0">
              <a:latin typeface="Times New Roman" pitchFamily="18" charset="0"/>
              <a:cs typeface="Times New Roman" pitchFamily="18" charset="0"/>
            </a:endParaRPr>
          </a:p>
        </p:txBody>
      </p:sp>
      <p:sp>
        <p:nvSpPr>
          <p:cNvPr id="18" name="TextBox 17"/>
          <p:cNvSpPr txBox="1"/>
          <p:nvPr/>
        </p:nvSpPr>
        <p:spPr>
          <a:xfrm>
            <a:off x="574344" y="3688610"/>
            <a:ext cx="2438400" cy="272798"/>
          </a:xfrm>
          <a:prstGeom prst="rect">
            <a:avLst/>
          </a:prstGeom>
          <a:noFill/>
        </p:spPr>
        <p:txBody>
          <a:bodyPr wrap="square" lIns="87279" tIns="43640" rIns="87279" bIns="43640" rtlCol="0">
            <a:spAutoFit/>
          </a:bodyPr>
          <a:lstStyle>
            <a:defPPr>
              <a:defRPr lang="en-US"/>
            </a:defPPr>
            <a:lvl1pPr algn="r">
              <a:defRPr sz="1200">
                <a:solidFill>
                  <a:srgbClr val="002060"/>
                </a:solidFill>
                <a:latin typeface="Times New Roman" pitchFamily="18" charset="0"/>
                <a:cs typeface="Times New Roman" pitchFamily="18" charset="0"/>
              </a:defRPr>
            </a:lvl1pPr>
          </a:lstStyle>
          <a:p>
            <a:r>
              <a:rPr lang="en-GB" dirty="0"/>
              <a:t>IGP (R) Syed </a:t>
            </a:r>
            <a:r>
              <a:rPr lang="en-GB" dirty="0" err="1"/>
              <a:t>Kaleem</a:t>
            </a:r>
            <a:r>
              <a:rPr lang="en-GB" dirty="0"/>
              <a:t> </a:t>
            </a:r>
            <a:r>
              <a:rPr lang="en-GB" dirty="0" err="1"/>
              <a:t>Iamam</a:t>
            </a:r>
            <a:r>
              <a:rPr lang="en-GB" dirty="0"/>
              <a:t>, PSP</a:t>
            </a:r>
          </a:p>
        </p:txBody>
      </p:sp>
      <p:sp>
        <p:nvSpPr>
          <p:cNvPr id="19" name="TextBox 18"/>
          <p:cNvSpPr txBox="1"/>
          <p:nvPr/>
        </p:nvSpPr>
        <p:spPr>
          <a:xfrm>
            <a:off x="685800" y="6027957"/>
            <a:ext cx="2237874"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Air Martial (R) Masood Akhtar </a:t>
            </a:r>
          </a:p>
        </p:txBody>
      </p:sp>
      <p:sp>
        <p:nvSpPr>
          <p:cNvPr id="25" name="TextBox 24"/>
          <p:cNvSpPr txBox="1"/>
          <p:nvPr/>
        </p:nvSpPr>
        <p:spPr>
          <a:xfrm>
            <a:off x="3866240" y="8319448"/>
            <a:ext cx="2237874"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DIG </a:t>
            </a:r>
            <a:r>
              <a:rPr lang="en-GB" sz="1200" dirty="0" err="1">
                <a:solidFill>
                  <a:srgbClr val="002060"/>
                </a:solidFill>
                <a:latin typeface="Times New Roman" pitchFamily="18" charset="0"/>
                <a:cs typeface="Times New Roman" pitchFamily="18" charset="0"/>
              </a:rPr>
              <a:t>Sajid</a:t>
            </a:r>
            <a:r>
              <a:rPr lang="en-GB" sz="1200" dirty="0">
                <a:solidFill>
                  <a:srgbClr val="002060"/>
                </a:solidFill>
                <a:latin typeface="Times New Roman" pitchFamily="18" charset="0"/>
                <a:cs typeface="Times New Roman" pitchFamily="18" charset="0"/>
              </a:rPr>
              <a:t> </a:t>
            </a:r>
            <a:r>
              <a:rPr lang="en-GB" sz="1200" dirty="0" err="1">
                <a:solidFill>
                  <a:srgbClr val="002060"/>
                </a:solidFill>
                <a:latin typeface="Times New Roman" pitchFamily="18" charset="0"/>
                <a:cs typeface="Times New Roman" pitchFamily="18" charset="0"/>
              </a:rPr>
              <a:t>Kiani</a:t>
            </a:r>
            <a:r>
              <a:rPr lang="en-GB" sz="1200" dirty="0">
                <a:solidFill>
                  <a:srgbClr val="002060"/>
                </a:solidFill>
                <a:latin typeface="Times New Roman" pitchFamily="18" charset="0"/>
                <a:cs typeface="Times New Roman" pitchFamily="18" charset="0"/>
              </a:rPr>
              <a:t>, PSP</a:t>
            </a:r>
          </a:p>
        </p:txBody>
      </p:sp>
      <p:sp>
        <p:nvSpPr>
          <p:cNvPr id="27" name="TextBox 26"/>
          <p:cNvSpPr txBox="1"/>
          <p:nvPr/>
        </p:nvSpPr>
        <p:spPr>
          <a:xfrm>
            <a:off x="3879888" y="6019800"/>
            <a:ext cx="2237874"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IGP (R) Tahir </a:t>
            </a:r>
            <a:r>
              <a:rPr lang="en-GB" sz="1200" dirty="0" err="1">
                <a:solidFill>
                  <a:srgbClr val="002060"/>
                </a:solidFill>
                <a:latin typeface="Times New Roman" pitchFamily="18" charset="0"/>
                <a:cs typeface="Times New Roman" pitchFamily="18" charset="0"/>
              </a:rPr>
              <a:t>Alam</a:t>
            </a:r>
            <a:r>
              <a:rPr lang="en-GB" sz="1200" dirty="0">
                <a:solidFill>
                  <a:srgbClr val="002060"/>
                </a:solidFill>
                <a:latin typeface="Times New Roman" pitchFamily="18" charset="0"/>
                <a:cs typeface="Times New Roman" pitchFamily="18" charset="0"/>
              </a:rPr>
              <a:t> Khan, PSP </a:t>
            </a:r>
          </a:p>
        </p:txBody>
      </p:sp>
      <p:sp>
        <p:nvSpPr>
          <p:cNvPr id="28" name="TextBox 27"/>
          <p:cNvSpPr txBox="1"/>
          <p:nvPr/>
        </p:nvSpPr>
        <p:spPr>
          <a:xfrm>
            <a:off x="3874046" y="3659807"/>
            <a:ext cx="2237874"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Barrister </a:t>
            </a:r>
            <a:r>
              <a:rPr lang="en-GB" sz="1200" dirty="0" err="1">
                <a:solidFill>
                  <a:srgbClr val="002060"/>
                </a:solidFill>
                <a:latin typeface="Times New Roman" pitchFamily="18" charset="0"/>
                <a:cs typeface="Times New Roman" pitchFamily="18" charset="0"/>
              </a:rPr>
              <a:t>Zafarullah</a:t>
            </a:r>
            <a:r>
              <a:rPr lang="en-GB" sz="1200" dirty="0">
                <a:solidFill>
                  <a:srgbClr val="002060"/>
                </a:solidFill>
                <a:latin typeface="Times New Roman" pitchFamily="18" charset="0"/>
                <a:cs typeface="Times New Roman" pitchFamily="18" charset="0"/>
              </a:rPr>
              <a:t> Khan</a:t>
            </a:r>
          </a:p>
        </p:txBody>
      </p:sp>
      <p:sp>
        <p:nvSpPr>
          <p:cNvPr id="30" name="TextBox 29"/>
          <p:cNvSpPr txBox="1"/>
          <p:nvPr/>
        </p:nvSpPr>
        <p:spPr>
          <a:xfrm>
            <a:off x="657726" y="8318466"/>
            <a:ext cx="2237874"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DIG Umar </a:t>
            </a:r>
            <a:r>
              <a:rPr lang="en-GB" sz="1200" dirty="0" err="1">
                <a:solidFill>
                  <a:srgbClr val="002060"/>
                </a:solidFill>
                <a:latin typeface="Times New Roman" pitchFamily="18" charset="0"/>
                <a:cs typeface="Times New Roman" pitchFamily="18" charset="0"/>
              </a:rPr>
              <a:t>Riaz</a:t>
            </a:r>
            <a:r>
              <a:rPr lang="en-GB" sz="1200" dirty="0">
                <a:solidFill>
                  <a:srgbClr val="002060"/>
                </a:solidFill>
                <a:latin typeface="Times New Roman" pitchFamily="18" charset="0"/>
                <a:cs typeface="Times New Roman" pitchFamily="18" charset="0"/>
              </a:rPr>
              <a:t>, PSP</a:t>
            </a:r>
          </a:p>
        </p:txBody>
      </p:sp>
      <p:sp>
        <p:nvSpPr>
          <p:cNvPr id="20" name="Rectangle 19"/>
          <p:cNvSpPr/>
          <p:nvPr/>
        </p:nvSpPr>
        <p:spPr>
          <a:xfrm>
            <a:off x="323005" y="238024"/>
            <a:ext cx="725590" cy="10849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0237" y="6371054"/>
            <a:ext cx="3038455" cy="193951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377360"/>
            <a:ext cx="3184329" cy="193951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1570951"/>
            <a:ext cx="3184328" cy="21027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1" y="4029972"/>
            <a:ext cx="3184328" cy="1994421"/>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0237" y="1582519"/>
            <a:ext cx="3038455" cy="209113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0238" y="4029972"/>
            <a:ext cx="3038454" cy="1986574"/>
          </a:xfrm>
          <a:prstGeom prst="rect">
            <a:avLst/>
          </a:prstGeom>
        </p:spPr>
      </p:pic>
    </p:spTree>
    <p:extLst>
      <p:ext uri="{BB962C8B-B14F-4D97-AF65-F5344CB8AC3E}">
        <p14:creationId xmlns:p14="http://schemas.microsoft.com/office/powerpoint/2010/main" val="2655675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69313" y="1371600"/>
            <a:ext cx="524088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601980"/>
            <a:ext cx="5280993"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26</a:t>
            </a:r>
            <a:r>
              <a:rPr lang="en-US" sz="2400" baseline="30000" dirty="0">
                <a:solidFill>
                  <a:schemeClr val="bg1"/>
                </a:solidFill>
                <a:latin typeface="Times New Roman" pitchFamily="18" charset="0"/>
                <a:cs typeface="Times New Roman" pitchFamily="18" charset="0"/>
              </a:rPr>
              <a:t>th</a:t>
            </a:r>
            <a:r>
              <a:rPr lang="en-US" sz="2400" dirty="0">
                <a:solidFill>
                  <a:schemeClr val="bg1"/>
                </a:solidFill>
                <a:latin typeface="Times New Roman" pitchFamily="18" charset="0"/>
                <a:cs typeface="Times New Roman" pitchFamily="18" charset="0"/>
              </a:rPr>
              <a:t> ICC Country Study Tours </a:t>
            </a: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8</a:t>
            </a:r>
            <a:endParaRPr lang="en-US" sz="900" dirty="0">
              <a:latin typeface="Times New Roman" pitchFamily="18" charset="0"/>
              <a:cs typeface="Times New Roman" pitchFamily="18" charset="0"/>
            </a:endParaRPr>
          </a:p>
        </p:txBody>
      </p:sp>
      <p:sp>
        <p:nvSpPr>
          <p:cNvPr id="21" name="Rectangle 20"/>
          <p:cNvSpPr/>
          <p:nvPr/>
        </p:nvSpPr>
        <p:spPr>
          <a:xfrm flipV="1">
            <a:off x="4584032" y="3345334"/>
            <a:ext cx="1660358" cy="242021"/>
          </a:xfrm>
          <a:prstGeom prst="rect">
            <a:avLst/>
          </a:prstGeom>
        </p:spPr>
        <p:txBody>
          <a:bodyPr wrap="square" lIns="87279" tIns="43640" rIns="87279" bIns="43640">
            <a:spAutoFit/>
          </a:bodyPr>
          <a:lstStyle/>
          <a:p>
            <a:pPr algn="ctr"/>
            <a:endParaRPr lang="en-GB" sz="1000" dirty="0">
              <a:solidFill>
                <a:srgbClr val="002060"/>
              </a:solidFill>
              <a:latin typeface="Times New Roman" pitchFamily="18" charset="0"/>
              <a:cs typeface="Times New Roman" pitchFamily="18" charset="0"/>
            </a:endParaRPr>
          </a:p>
        </p:txBody>
      </p:sp>
      <p:sp>
        <p:nvSpPr>
          <p:cNvPr id="31" name="TextBox 30"/>
          <p:cNvSpPr txBox="1"/>
          <p:nvPr/>
        </p:nvSpPr>
        <p:spPr>
          <a:xfrm>
            <a:off x="3643953" y="8382000"/>
            <a:ext cx="2845558" cy="457464"/>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Group Photo with IGP </a:t>
            </a:r>
            <a:r>
              <a:rPr lang="en-GB" sz="1200" dirty="0" err="1">
                <a:solidFill>
                  <a:srgbClr val="002060"/>
                </a:solidFill>
                <a:latin typeface="Times New Roman" pitchFamily="18" charset="0"/>
                <a:cs typeface="Times New Roman" pitchFamily="18" charset="0"/>
              </a:rPr>
              <a:t>KP</a:t>
            </a:r>
            <a:r>
              <a:rPr lang="en-GB" sz="1200" dirty="0">
                <a:solidFill>
                  <a:srgbClr val="002060"/>
                </a:solidFill>
                <a:latin typeface="Times New Roman" pitchFamily="18" charset="0"/>
                <a:cs typeface="Times New Roman" pitchFamily="18" charset="0"/>
              </a:rPr>
              <a:t>, CPO Office, Peshawar </a:t>
            </a:r>
          </a:p>
        </p:txBody>
      </p:sp>
      <p:sp>
        <p:nvSpPr>
          <p:cNvPr id="18" name="TextBox 17"/>
          <p:cNvSpPr txBox="1"/>
          <p:nvPr/>
        </p:nvSpPr>
        <p:spPr>
          <a:xfrm>
            <a:off x="3483592" y="5881048"/>
            <a:ext cx="3140242" cy="457464"/>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ASP UT Noor ul Ain receiving shield from  Governor Punjab  </a:t>
            </a:r>
          </a:p>
        </p:txBody>
      </p:sp>
      <p:pic>
        <p:nvPicPr>
          <p:cNvPr id="20" name="Picture 11" descr="F:\NPA MEGZEEN\All csts all Evant\DSC_5603.JPG"/>
          <p:cNvPicPr>
            <a:picLocks noChangeAspect="1" noChangeArrowheads="1"/>
          </p:cNvPicPr>
          <p:nvPr/>
        </p:nvPicPr>
        <p:blipFill>
          <a:blip r:embed="rId2" cstate="print"/>
          <a:srcRect t="12439"/>
          <a:stretch>
            <a:fillRect/>
          </a:stretch>
        </p:blipFill>
        <p:spPr bwMode="auto">
          <a:xfrm>
            <a:off x="354955" y="1676400"/>
            <a:ext cx="2976506" cy="1738660"/>
          </a:xfrm>
          <a:prstGeom prst="rect">
            <a:avLst/>
          </a:prstGeom>
          <a:noFill/>
        </p:spPr>
      </p:pic>
      <p:sp>
        <p:nvSpPr>
          <p:cNvPr id="22" name="TextBox 21"/>
          <p:cNvSpPr txBox="1"/>
          <p:nvPr/>
        </p:nvSpPr>
        <p:spPr>
          <a:xfrm>
            <a:off x="330973" y="3429000"/>
            <a:ext cx="3049123" cy="457464"/>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Call on Chief Minister Sindh at CM office, </a:t>
            </a:r>
          </a:p>
          <a:p>
            <a:pPr algn="ctr"/>
            <a:r>
              <a:rPr lang="en-GB" sz="1200" dirty="0">
                <a:solidFill>
                  <a:srgbClr val="002060"/>
                </a:solidFill>
                <a:latin typeface="Times New Roman" pitchFamily="18" charset="0"/>
                <a:cs typeface="Times New Roman" pitchFamily="18" charset="0"/>
              </a:rPr>
              <a:t>Karachi </a:t>
            </a:r>
          </a:p>
        </p:txBody>
      </p:sp>
      <p:cxnSp>
        <p:nvCxnSpPr>
          <p:cNvPr id="30" name="Straight Connector 29"/>
          <p:cNvCxnSpPr/>
          <p:nvPr/>
        </p:nvCxnSpPr>
        <p:spPr>
          <a:xfrm>
            <a:off x="152400" y="304800"/>
            <a:ext cx="52408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594026" y="3429000"/>
            <a:ext cx="2834070" cy="457464"/>
          </a:xfrm>
          <a:prstGeom prst="rect">
            <a:avLst/>
          </a:prstGeom>
          <a:noFill/>
        </p:spPr>
        <p:txBody>
          <a:bodyPr wrap="square" lIns="87279" tIns="43640" rIns="87279" bIns="43640" rtlCol="0">
            <a:spAutoFit/>
          </a:bodyPr>
          <a:lstStyle/>
          <a:p>
            <a:pPr algn="ctr"/>
            <a:r>
              <a:rPr lang="en-US" sz="1200" dirty="0">
                <a:solidFill>
                  <a:srgbClr val="002060"/>
                </a:solidFill>
                <a:latin typeface="Times New Roman" pitchFamily="18" charset="0"/>
                <a:cs typeface="Times New Roman" pitchFamily="18" charset="0"/>
              </a:rPr>
              <a:t>Call on Chief Minister Balochistan </a:t>
            </a:r>
          </a:p>
          <a:p>
            <a:pPr algn="ctr"/>
            <a:r>
              <a:rPr lang="en-US" sz="1200" dirty="0">
                <a:solidFill>
                  <a:srgbClr val="002060"/>
                </a:solidFill>
                <a:latin typeface="Times New Roman" pitchFamily="18" charset="0"/>
                <a:cs typeface="Times New Roman" pitchFamily="18" charset="0"/>
              </a:rPr>
              <a:t>at CM Office, Quetta</a:t>
            </a:r>
            <a:endParaRPr lang="en-GB" sz="1200" dirty="0">
              <a:solidFill>
                <a:srgbClr val="002060"/>
              </a:solidFill>
              <a:latin typeface="Times New Roman" pitchFamily="18" charset="0"/>
              <a:cs typeface="Times New Roman" pitchFamily="18" charset="0"/>
            </a:endParaRPr>
          </a:p>
        </p:txBody>
      </p:sp>
      <p:sp>
        <p:nvSpPr>
          <p:cNvPr id="19" name="TextBox 18"/>
          <p:cNvSpPr txBox="1"/>
          <p:nvPr/>
        </p:nvSpPr>
        <p:spPr>
          <a:xfrm>
            <a:off x="622556" y="8395648"/>
            <a:ext cx="2521088" cy="457464"/>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ASP UT </a:t>
            </a:r>
            <a:r>
              <a:rPr lang="en-US" sz="1200" dirty="0" err="1">
                <a:solidFill>
                  <a:srgbClr val="002060"/>
                </a:solidFill>
                <a:latin typeface="Times New Roman" pitchFamily="18" charset="0"/>
                <a:cs typeface="Times New Roman" pitchFamily="18" charset="0"/>
              </a:rPr>
              <a:t>Awais</a:t>
            </a:r>
            <a:r>
              <a:rPr lang="en-US" sz="1200" dirty="0">
                <a:solidFill>
                  <a:srgbClr val="002060"/>
                </a:solidFill>
                <a:latin typeface="Times New Roman" pitchFamily="18" charset="0"/>
                <a:cs typeface="Times New Roman" pitchFamily="18" charset="0"/>
              </a:rPr>
              <a:t> </a:t>
            </a:r>
            <a:r>
              <a:rPr lang="en-US" sz="1200" dirty="0" err="1">
                <a:solidFill>
                  <a:srgbClr val="002060"/>
                </a:solidFill>
                <a:latin typeface="Times New Roman" pitchFamily="18" charset="0"/>
                <a:cs typeface="Times New Roman" pitchFamily="18" charset="0"/>
              </a:rPr>
              <a:t>Ilyas</a:t>
            </a:r>
            <a:r>
              <a:rPr lang="en-GB" sz="1200" dirty="0">
                <a:solidFill>
                  <a:srgbClr val="002060"/>
                </a:solidFill>
                <a:latin typeface="Times New Roman" pitchFamily="18" charset="0"/>
                <a:cs typeface="Times New Roman" pitchFamily="18" charset="0"/>
              </a:rPr>
              <a:t> presenting NPA shield to IGP Sindh</a:t>
            </a:r>
          </a:p>
        </p:txBody>
      </p:sp>
      <p:sp>
        <p:nvSpPr>
          <p:cNvPr id="23" name="TextBox 22"/>
          <p:cNvSpPr txBox="1"/>
          <p:nvPr/>
        </p:nvSpPr>
        <p:spPr>
          <a:xfrm>
            <a:off x="438911" y="5881048"/>
            <a:ext cx="2825888" cy="457464"/>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ASP UT  </a:t>
            </a:r>
            <a:r>
              <a:rPr lang="en-GB" sz="1200" dirty="0" err="1">
                <a:solidFill>
                  <a:srgbClr val="002060"/>
                </a:solidFill>
                <a:latin typeface="Times New Roman" pitchFamily="18" charset="0"/>
                <a:cs typeface="Times New Roman" pitchFamily="18" charset="0"/>
              </a:rPr>
              <a:t>Minahil</a:t>
            </a:r>
            <a:r>
              <a:rPr lang="en-GB" sz="1200" dirty="0">
                <a:solidFill>
                  <a:srgbClr val="002060"/>
                </a:solidFill>
                <a:latin typeface="Times New Roman" pitchFamily="18" charset="0"/>
                <a:cs typeface="Times New Roman" pitchFamily="18" charset="0"/>
              </a:rPr>
              <a:t> Khawaja presenting NPA shield to IGP Punjab</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8546" y="1680032"/>
            <a:ext cx="2792254" cy="173866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842" y="6345303"/>
            <a:ext cx="2984182" cy="20387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6348935"/>
            <a:ext cx="2770496" cy="202711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3859768"/>
            <a:ext cx="2747564" cy="200759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975" y="3856741"/>
            <a:ext cx="2963485" cy="2010627"/>
          </a:xfrm>
          <a:prstGeom prst="rect">
            <a:avLst/>
          </a:prstGeom>
        </p:spPr>
      </p:pic>
      <p:sp>
        <p:nvSpPr>
          <p:cNvPr id="24" name="Rectangle 23"/>
          <p:cNvSpPr/>
          <p:nvPr/>
        </p:nvSpPr>
        <p:spPr>
          <a:xfrm>
            <a:off x="5702506" y="285385"/>
            <a:ext cx="725590" cy="1118521"/>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22626516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1348408" y="304800"/>
            <a:ext cx="5357192" cy="90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47800" y="609600"/>
            <a:ext cx="5280993"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26</a:t>
            </a:r>
            <a:r>
              <a:rPr lang="en-US" sz="2400" baseline="30000" dirty="0">
                <a:solidFill>
                  <a:schemeClr val="bg1"/>
                </a:solidFill>
                <a:latin typeface="Times New Roman" pitchFamily="18" charset="0"/>
                <a:cs typeface="Times New Roman" pitchFamily="18" charset="0"/>
              </a:rPr>
              <a:t>th</a:t>
            </a:r>
            <a:r>
              <a:rPr lang="en-US" sz="2400" dirty="0">
                <a:solidFill>
                  <a:schemeClr val="bg1"/>
                </a:solidFill>
                <a:latin typeface="Times New Roman" pitchFamily="18" charset="0"/>
                <a:cs typeface="Times New Roman" pitchFamily="18" charset="0"/>
              </a:rPr>
              <a:t> ICC Visit to Police Organizations</a:t>
            </a:r>
          </a:p>
        </p:txBody>
      </p:sp>
      <p:sp>
        <p:nvSpPr>
          <p:cNvPr id="11" name="Rectangle 10"/>
          <p:cNvSpPr/>
          <p:nvPr/>
        </p:nvSpPr>
        <p:spPr>
          <a:xfrm>
            <a:off x="108284"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9</a:t>
            </a:r>
            <a:endParaRPr lang="en-US" sz="900" dirty="0">
              <a:latin typeface="Times New Roman" pitchFamily="18" charset="0"/>
              <a:cs typeface="Times New Roman" pitchFamily="18" charset="0"/>
            </a:endParaRPr>
          </a:p>
        </p:txBody>
      </p:sp>
      <p:sp>
        <p:nvSpPr>
          <p:cNvPr id="23" name="TextBox 22"/>
          <p:cNvSpPr txBox="1"/>
          <p:nvPr/>
        </p:nvSpPr>
        <p:spPr>
          <a:xfrm>
            <a:off x="455522" y="6038154"/>
            <a:ext cx="2739190"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Visit to Safe City Islamabad </a:t>
            </a:r>
          </a:p>
        </p:txBody>
      </p:sp>
      <p:cxnSp>
        <p:nvCxnSpPr>
          <p:cNvPr id="30" name="Straight Connector 29"/>
          <p:cNvCxnSpPr/>
          <p:nvPr/>
        </p:nvCxnSpPr>
        <p:spPr>
          <a:xfrm flipV="1">
            <a:off x="1348408" y="1447800"/>
            <a:ext cx="5357192" cy="905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01377" y="8368352"/>
            <a:ext cx="2761575"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Lecture at Rawalpindi Police Lines HQ</a:t>
            </a:r>
          </a:p>
        </p:txBody>
      </p:sp>
      <p:sp>
        <p:nvSpPr>
          <p:cNvPr id="27" name="TextBox 26"/>
          <p:cNvSpPr txBox="1"/>
          <p:nvPr/>
        </p:nvSpPr>
        <p:spPr>
          <a:xfrm>
            <a:off x="3622344" y="6033675"/>
            <a:ext cx="2895598"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Visit to ITP Office</a:t>
            </a:r>
          </a:p>
        </p:txBody>
      </p:sp>
      <p:sp>
        <p:nvSpPr>
          <p:cNvPr id="15" name="TextBox 14"/>
          <p:cNvSpPr txBox="1"/>
          <p:nvPr/>
        </p:nvSpPr>
        <p:spPr>
          <a:xfrm>
            <a:off x="3605770" y="3706504"/>
            <a:ext cx="2871230"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Weapon Inspection at ICTP HQ</a:t>
            </a:r>
          </a:p>
        </p:txBody>
      </p:sp>
      <p:sp>
        <p:nvSpPr>
          <p:cNvPr id="16" name="TextBox 15"/>
          <p:cNvSpPr txBox="1"/>
          <p:nvPr/>
        </p:nvSpPr>
        <p:spPr>
          <a:xfrm>
            <a:off x="381000" y="3712192"/>
            <a:ext cx="2909249"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Visit  to Islamabad Police Security Office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817457"/>
            <a:ext cx="2895601" cy="188444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1817457"/>
            <a:ext cx="2919663" cy="188444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5769" y="4016994"/>
            <a:ext cx="2871230" cy="2001672"/>
          </a:xfrm>
          <a:prstGeom prst="rect">
            <a:avLst/>
          </a:prstGeom>
        </p:spPr>
      </p:pic>
      <p:sp>
        <p:nvSpPr>
          <p:cNvPr id="25" name="TextBox 24"/>
          <p:cNvSpPr txBox="1"/>
          <p:nvPr/>
        </p:nvSpPr>
        <p:spPr>
          <a:xfrm>
            <a:off x="3774744" y="8368352"/>
            <a:ext cx="2514600"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Visit to Police College </a:t>
            </a:r>
            <a:r>
              <a:rPr lang="en-GB" sz="1200" dirty="0" err="1">
                <a:solidFill>
                  <a:srgbClr val="002060"/>
                </a:solidFill>
                <a:latin typeface="Times New Roman" pitchFamily="18" charset="0"/>
                <a:cs typeface="Times New Roman" pitchFamily="18" charset="0"/>
              </a:rPr>
              <a:t>Sihala</a:t>
            </a:r>
            <a:endParaRPr lang="en-GB" sz="1200" dirty="0">
              <a:solidFill>
                <a:srgbClr val="002060"/>
              </a:solidFill>
              <a:latin typeface="Times New Roman" pitchFamily="18" charset="0"/>
              <a:cs typeface="Times New Roman"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1" y="6352193"/>
            <a:ext cx="2895600" cy="199668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5769" y="6352193"/>
            <a:ext cx="2871229" cy="199668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1" y="4016993"/>
            <a:ext cx="2895600" cy="2001672"/>
          </a:xfrm>
          <a:prstGeom prst="rect">
            <a:avLst/>
          </a:prstGeom>
        </p:spPr>
      </p:pic>
      <p:sp>
        <p:nvSpPr>
          <p:cNvPr id="19" name="Rectangle 18"/>
          <p:cNvSpPr/>
          <p:nvPr/>
        </p:nvSpPr>
        <p:spPr>
          <a:xfrm>
            <a:off x="381000" y="304800"/>
            <a:ext cx="725590" cy="117913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29249694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7040</TotalTime>
  <Words>1915</Words>
  <Application>Microsoft Office PowerPoint</Application>
  <PresentationFormat>On-screen Show (4:3)</PresentationFormat>
  <Paragraphs>271</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ADRDU1</dc:creator>
  <cp:lastModifiedBy>Ikram</cp:lastModifiedBy>
  <cp:revision>849</cp:revision>
  <cp:lastPrinted>2025-08-19T05:09:21Z</cp:lastPrinted>
  <dcterms:created xsi:type="dcterms:W3CDTF">2020-06-11T08:30:24Z</dcterms:created>
  <dcterms:modified xsi:type="dcterms:W3CDTF">2025-08-19T05:13:00Z</dcterms:modified>
</cp:coreProperties>
</file>