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89" r:id="rId2"/>
    <p:sldId id="287" r:id="rId3"/>
    <p:sldId id="302" r:id="rId4"/>
    <p:sldId id="301" r:id="rId5"/>
    <p:sldId id="288" r:id="rId6"/>
    <p:sldId id="266" r:id="rId7"/>
    <p:sldId id="306" r:id="rId8"/>
    <p:sldId id="307" r:id="rId9"/>
    <p:sldId id="303" r:id="rId10"/>
    <p:sldId id="292" r:id="rId11"/>
    <p:sldId id="296" r:id="rId12"/>
    <p:sldId id="299" r:id="rId13"/>
    <p:sldId id="269" r:id="rId14"/>
    <p:sldId id="312" r:id="rId15"/>
    <p:sldId id="313" r:id="rId16"/>
    <p:sldId id="314" r:id="rId17"/>
    <p:sldId id="308" r:id="rId18"/>
    <p:sldId id="315" r:id="rId19"/>
    <p:sldId id="310" r:id="rId20"/>
    <p:sldId id="309" r:id="rId21"/>
    <p:sldId id="281" r:id="rId22"/>
  </p:sldIdLst>
  <p:sldSz cx="6858000" cy="9144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94255" autoAdjust="0"/>
  </p:normalViewPr>
  <p:slideViewPr>
    <p:cSldViewPr>
      <p:cViewPr>
        <p:scale>
          <a:sx n="100" d="100"/>
          <a:sy n="100" d="100"/>
        </p:scale>
        <p:origin x="1272" y="-216"/>
      </p:cViewPr>
      <p:guideLst>
        <p:guide orient="horz" pos="2880"/>
        <p:guide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D987D75-3CC8-4E91-8399-71136E8ABAC5}" type="datetimeFigureOut">
              <a:rPr lang="en-US" smtClean="0"/>
              <a:pPr/>
              <a:t>8/7/2025</a:t>
            </a:fld>
            <a:endParaRPr lang="en-US"/>
          </a:p>
        </p:txBody>
      </p:sp>
      <p:sp>
        <p:nvSpPr>
          <p:cNvPr id="4" name="Slide Image Placeholder 3"/>
          <p:cNvSpPr>
            <a:spLocks noGrp="1" noRot="1" noChangeAspect="1"/>
          </p:cNvSpPr>
          <p:nvPr>
            <p:ph type="sldImg" idx="2"/>
          </p:nvPr>
        </p:nvSpPr>
        <p:spPr>
          <a:xfrm>
            <a:off x="2197100" y="696913"/>
            <a:ext cx="2616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53C0C36-8AF1-42F1-B001-01BC27ECEBC9}" type="slidenum">
              <a:rPr lang="en-US" smtClean="0"/>
              <a:pPr/>
              <a:t>‹#›</a:t>
            </a:fld>
            <a:endParaRPr lang="en-US"/>
          </a:p>
        </p:txBody>
      </p:sp>
    </p:spTree>
    <p:extLst>
      <p:ext uri="{BB962C8B-B14F-4D97-AF65-F5344CB8AC3E}">
        <p14:creationId xmlns:p14="http://schemas.microsoft.com/office/powerpoint/2010/main" val="1278661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397E18-FBC4-496C-A5F9-80A1189AD945}" type="datetimeFigureOut">
              <a:rPr lang="en-US" smtClean="0"/>
              <a:pPr/>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F58273-96C9-4E66-BB64-C713116C84B7}" type="slidenum">
              <a:rPr lang="en-US" smtClean="0"/>
              <a:pPr/>
              <a:t>‹#›</a:t>
            </a:fld>
            <a:endParaRPr lang="en-US"/>
          </a:p>
        </p:txBody>
      </p:sp>
    </p:spTree>
    <p:extLst>
      <p:ext uri="{BB962C8B-B14F-4D97-AF65-F5344CB8AC3E}">
        <p14:creationId xmlns:p14="http://schemas.microsoft.com/office/powerpoint/2010/main" val="2510150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397E18-FBC4-496C-A5F9-80A1189AD945}" type="datetimeFigureOut">
              <a:rPr lang="en-US" smtClean="0"/>
              <a:pPr/>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F58273-96C9-4E66-BB64-C713116C84B7}" type="slidenum">
              <a:rPr lang="en-US" smtClean="0"/>
              <a:pPr/>
              <a:t>‹#›</a:t>
            </a:fld>
            <a:endParaRPr lang="en-US"/>
          </a:p>
        </p:txBody>
      </p:sp>
    </p:spTree>
    <p:extLst>
      <p:ext uri="{BB962C8B-B14F-4D97-AF65-F5344CB8AC3E}">
        <p14:creationId xmlns:p14="http://schemas.microsoft.com/office/powerpoint/2010/main" val="1136561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397E18-FBC4-496C-A5F9-80A1189AD945}" type="datetimeFigureOut">
              <a:rPr lang="en-US" smtClean="0"/>
              <a:pPr/>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F58273-96C9-4E66-BB64-C713116C84B7}" type="slidenum">
              <a:rPr lang="en-US" smtClean="0"/>
              <a:pPr/>
              <a:t>‹#›</a:t>
            </a:fld>
            <a:endParaRPr lang="en-US"/>
          </a:p>
        </p:txBody>
      </p:sp>
    </p:spTree>
    <p:extLst>
      <p:ext uri="{BB962C8B-B14F-4D97-AF65-F5344CB8AC3E}">
        <p14:creationId xmlns:p14="http://schemas.microsoft.com/office/powerpoint/2010/main" val="3534811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397E18-FBC4-496C-A5F9-80A1189AD945}" type="datetimeFigureOut">
              <a:rPr lang="en-US" smtClean="0"/>
              <a:pPr/>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F58273-96C9-4E66-BB64-C713116C84B7}" type="slidenum">
              <a:rPr lang="en-US" smtClean="0"/>
              <a:pPr/>
              <a:t>‹#›</a:t>
            </a:fld>
            <a:endParaRPr lang="en-US"/>
          </a:p>
        </p:txBody>
      </p:sp>
    </p:spTree>
    <p:extLst>
      <p:ext uri="{BB962C8B-B14F-4D97-AF65-F5344CB8AC3E}">
        <p14:creationId xmlns:p14="http://schemas.microsoft.com/office/powerpoint/2010/main" val="264275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397E18-FBC4-496C-A5F9-80A1189AD945}" type="datetimeFigureOut">
              <a:rPr lang="en-US" smtClean="0"/>
              <a:pPr/>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F58273-96C9-4E66-BB64-C713116C84B7}" type="slidenum">
              <a:rPr lang="en-US" smtClean="0"/>
              <a:pPr/>
              <a:t>‹#›</a:t>
            </a:fld>
            <a:endParaRPr lang="en-US"/>
          </a:p>
        </p:txBody>
      </p:sp>
    </p:spTree>
    <p:extLst>
      <p:ext uri="{BB962C8B-B14F-4D97-AF65-F5344CB8AC3E}">
        <p14:creationId xmlns:p14="http://schemas.microsoft.com/office/powerpoint/2010/main" val="3879131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397E18-FBC4-496C-A5F9-80A1189AD945}" type="datetimeFigureOut">
              <a:rPr lang="en-US" smtClean="0"/>
              <a:pPr/>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F58273-96C9-4E66-BB64-C713116C84B7}" type="slidenum">
              <a:rPr lang="en-US" smtClean="0"/>
              <a:pPr/>
              <a:t>‹#›</a:t>
            </a:fld>
            <a:endParaRPr lang="en-US"/>
          </a:p>
        </p:txBody>
      </p:sp>
    </p:spTree>
    <p:extLst>
      <p:ext uri="{BB962C8B-B14F-4D97-AF65-F5344CB8AC3E}">
        <p14:creationId xmlns:p14="http://schemas.microsoft.com/office/powerpoint/2010/main" val="1742098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397E18-FBC4-496C-A5F9-80A1189AD945}" type="datetimeFigureOut">
              <a:rPr lang="en-US" smtClean="0"/>
              <a:pPr/>
              <a:t>8/7/2025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F58273-96C9-4E66-BB64-C713116C84B7}" type="slidenum">
              <a:rPr lang="en-US" smtClean="0"/>
              <a:pPr/>
              <a:t>‹#›</a:t>
            </a:fld>
            <a:endParaRPr lang="en-US"/>
          </a:p>
        </p:txBody>
      </p:sp>
    </p:spTree>
    <p:extLst>
      <p:ext uri="{BB962C8B-B14F-4D97-AF65-F5344CB8AC3E}">
        <p14:creationId xmlns:p14="http://schemas.microsoft.com/office/powerpoint/2010/main" val="513110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397E18-FBC4-496C-A5F9-80A1189AD945}" type="datetimeFigureOut">
              <a:rPr lang="en-US" smtClean="0"/>
              <a:pPr/>
              <a:t>8/7/2025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F58273-96C9-4E66-BB64-C713116C84B7}" type="slidenum">
              <a:rPr lang="en-US" smtClean="0"/>
              <a:pPr/>
              <a:t>‹#›</a:t>
            </a:fld>
            <a:endParaRPr lang="en-US"/>
          </a:p>
        </p:txBody>
      </p:sp>
    </p:spTree>
    <p:extLst>
      <p:ext uri="{BB962C8B-B14F-4D97-AF65-F5344CB8AC3E}">
        <p14:creationId xmlns:p14="http://schemas.microsoft.com/office/powerpoint/2010/main" val="747124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397E18-FBC4-496C-A5F9-80A1189AD945}" type="datetimeFigureOut">
              <a:rPr lang="en-US" smtClean="0"/>
              <a:pPr/>
              <a:t>8/7/2025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F58273-96C9-4E66-BB64-C713116C84B7}" type="slidenum">
              <a:rPr lang="en-US" smtClean="0"/>
              <a:pPr/>
              <a:t>‹#›</a:t>
            </a:fld>
            <a:endParaRPr lang="en-US"/>
          </a:p>
        </p:txBody>
      </p:sp>
    </p:spTree>
    <p:extLst>
      <p:ext uri="{BB962C8B-B14F-4D97-AF65-F5344CB8AC3E}">
        <p14:creationId xmlns:p14="http://schemas.microsoft.com/office/powerpoint/2010/main" val="2406259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397E18-FBC4-496C-A5F9-80A1189AD945}" type="datetimeFigureOut">
              <a:rPr lang="en-US" smtClean="0"/>
              <a:pPr/>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F58273-96C9-4E66-BB64-C713116C84B7}" type="slidenum">
              <a:rPr lang="en-US" smtClean="0"/>
              <a:pPr/>
              <a:t>‹#›</a:t>
            </a:fld>
            <a:endParaRPr lang="en-US"/>
          </a:p>
        </p:txBody>
      </p:sp>
    </p:spTree>
    <p:extLst>
      <p:ext uri="{BB962C8B-B14F-4D97-AF65-F5344CB8AC3E}">
        <p14:creationId xmlns:p14="http://schemas.microsoft.com/office/powerpoint/2010/main" val="3292403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397E18-FBC4-496C-A5F9-80A1189AD945}" type="datetimeFigureOut">
              <a:rPr lang="en-US" smtClean="0"/>
              <a:pPr/>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F58273-96C9-4E66-BB64-C713116C84B7}" type="slidenum">
              <a:rPr lang="en-US" smtClean="0"/>
              <a:pPr/>
              <a:t>‹#›</a:t>
            </a:fld>
            <a:endParaRPr lang="en-US"/>
          </a:p>
        </p:txBody>
      </p:sp>
    </p:spTree>
    <p:extLst>
      <p:ext uri="{BB962C8B-B14F-4D97-AF65-F5344CB8AC3E}">
        <p14:creationId xmlns:p14="http://schemas.microsoft.com/office/powerpoint/2010/main" val="1126297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E3397E18-FBC4-496C-A5F9-80A1189AD945}" type="datetimeFigureOut">
              <a:rPr lang="en-US" smtClean="0"/>
              <a:pPr/>
              <a:t>8/7/2025</a:t>
            </a:fld>
            <a:endParaRPr lang="en-US"/>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F5F58273-96C9-4E66-BB64-C713116C84B7}" type="slidenum">
              <a:rPr lang="en-US" smtClean="0"/>
              <a:pPr/>
              <a:t>‹#›</a:t>
            </a:fld>
            <a:endParaRPr lang="en-US"/>
          </a:p>
        </p:txBody>
      </p:sp>
    </p:spTree>
    <p:extLst>
      <p:ext uri="{BB962C8B-B14F-4D97-AF65-F5344CB8AC3E}">
        <p14:creationId xmlns:p14="http://schemas.microsoft.com/office/powerpoint/2010/main" val="2893901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29200" y="1600200"/>
            <a:ext cx="1752599" cy="666110"/>
          </a:xfrm>
          <a:prstGeom prst="rect">
            <a:avLst/>
          </a:prstGeom>
          <a:solidFill>
            <a:srgbClr val="102540"/>
          </a:solidFill>
        </p:spPr>
        <p:txBody>
          <a:bodyPr wrap="square" lIns="95788" tIns="47894" rIns="95788" bIns="47894" rtlCol="0">
            <a:spAutoFit/>
          </a:bodyPr>
          <a:lstStyle/>
          <a:p>
            <a:r>
              <a:rPr lang="en-US" sz="1500" dirty="0">
                <a:solidFill>
                  <a:schemeClr val="bg1"/>
                </a:solidFill>
                <a:latin typeface="Times New Roman" pitchFamily="18" charset="0"/>
                <a:cs typeface="Times New Roman" pitchFamily="18" charset="0"/>
              </a:rPr>
              <a:t>NEWSLETTER</a:t>
            </a:r>
          </a:p>
          <a:p>
            <a:r>
              <a:rPr lang="en-US" sz="1200" dirty="0" smtClean="0">
                <a:solidFill>
                  <a:schemeClr val="bg1"/>
                </a:solidFill>
                <a:latin typeface="Times New Roman" pitchFamily="18" charset="0"/>
                <a:cs typeface="Times New Roman" pitchFamily="18" charset="0"/>
              </a:rPr>
              <a:t>JAN-2025-JUNE-2025</a:t>
            </a:r>
            <a:endParaRPr lang="en-US" sz="1200" dirty="0">
              <a:solidFill>
                <a:schemeClr val="bg1"/>
              </a:solidFill>
              <a:latin typeface="Times New Roman" pitchFamily="18" charset="0"/>
              <a:cs typeface="Times New Roman" pitchFamily="18" charset="0"/>
            </a:endParaRPr>
          </a:p>
          <a:p>
            <a:r>
              <a:rPr lang="en-US" sz="1000" dirty="0">
                <a:solidFill>
                  <a:schemeClr val="bg1"/>
                </a:solidFill>
                <a:latin typeface="Times New Roman" pitchFamily="18" charset="0"/>
                <a:cs typeface="Times New Roman" pitchFamily="18" charset="0"/>
              </a:rPr>
              <a:t>VOL </a:t>
            </a:r>
            <a:r>
              <a:rPr lang="en-US" sz="1000" dirty="0" smtClean="0">
                <a:solidFill>
                  <a:schemeClr val="bg1"/>
                </a:solidFill>
                <a:latin typeface="Times New Roman" pitchFamily="18" charset="0"/>
                <a:cs typeface="Times New Roman" pitchFamily="18" charset="0"/>
              </a:rPr>
              <a:t>07</a:t>
            </a:r>
            <a:endParaRPr lang="en-US" sz="1000" dirty="0">
              <a:solidFill>
                <a:schemeClr val="bg1"/>
              </a:solidFill>
              <a:latin typeface="Times New Roman" pitchFamily="18" charset="0"/>
              <a:cs typeface="Times New Roman" pitchFamily="18" charset="0"/>
            </a:endParaRPr>
          </a:p>
        </p:txBody>
      </p:sp>
      <p:pic>
        <p:nvPicPr>
          <p:cNvPr id="5" name="Picture 2" descr="C:\Users\Dell 7010\Pictures\aussie-4.pn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601" y="146734"/>
            <a:ext cx="1339200" cy="135345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1480102" y="152400"/>
            <a:ext cx="537789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500808" y="1447800"/>
            <a:ext cx="5357192" cy="905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4000" y="122729"/>
            <a:ext cx="5280992" cy="1389385"/>
          </a:xfrm>
          <a:prstGeom prst="rect">
            <a:avLst/>
          </a:prstGeom>
          <a:solidFill>
            <a:srgbClr val="102540"/>
          </a:solidFill>
        </p:spPr>
        <p:txBody>
          <a:bodyPr wrap="square" lIns="95788" tIns="47894" rIns="95788" bIns="47894" rtlCol="0" anchor="ctr">
            <a:spAutoFit/>
          </a:bodyPr>
          <a:lstStyle/>
          <a:p>
            <a:endParaRPr lang="en-US" sz="2800" dirty="0" smtClean="0">
              <a:solidFill>
                <a:schemeClr val="bg1"/>
              </a:solidFill>
              <a:latin typeface="Times New Roman" pitchFamily="18" charset="0"/>
              <a:cs typeface="Times New Roman" pitchFamily="18" charset="0"/>
            </a:endParaRPr>
          </a:p>
          <a:p>
            <a:r>
              <a:rPr lang="en-US" sz="2800" dirty="0" smtClean="0">
                <a:solidFill>
                  <a:schemeClr val="bg1"/>
                </a:solidFill>
                <a:latin typeface="Times New Roman" pitchFamily="18" charset="0"/>
                <a:cs typeface="Times New Roman" pitchFamily="18" charset="0"/>
              </a:rPr>
              <a:t>NATIONAL </a:t>
            </a:r>
            <a:r>
              <a:rPr lang="en-US" sz="2800" dirty="0">
                <a:solidFill>
                  <a:schemeClr val="bg1"/>
                </a:solidFill>
                <a:latin typeface="Times New Roman" pitchFamily="18" charset="0"/>
                <a:cs typeface="Times New Roman" pitchFamily="18" charset="0"/>
              </a:rPr>
              <a:t>POLICE ACADEMY</a:t>
            </a:r>
          </a:p>
          <a:p>
            <a:endParaRPr lang="en-US" sz="2800" dirty="0">
              <a:solidFill>
                <a:schemeClr val="bg1"/>
              </a:solidFill>
              <a:latin typeface="Times New Roman" pitchFamily="18" charset="0"/>
              <a:cs typeface="Times New Roman" pitchFamily="18" charset="0"/>
            </a:endParaRPr>
          </a:p>
        </p:txBody>
      </p:sp>
      <p:sp>
        <p:nvSpPr>
          <p:cNvPr id="11" name="Rectangle 10"/>
          <p:cNvSpPr/>
          <p:nvPr/>
        </p:nvSpPr>
        <p:spPr>
          <a:xfrm>
            <a:off x="108601" y="8839200"/>
            <a:ext cx="6713305"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5788" tIns="47894" rIns="95788" bIns="47894" spcCol="0" rtlCol="0" anchor="ctr"/>
          <a:lstStyle/>
          <a:p>
            <a:pPr algn="r"/>
            <a:r>
              <a:rPr lang="en-US" sz="900" dirty="0">
                <a:latin typeface="Times New Roman" pitchFamily="18" charset="0"/>
                <a:cs typeface="Times New Roman" pitchFamily="18" charset="0"/>
              </a:rPr>
              <a:t>1</a:t>
            </a:r>
          </a:p>
        </p:txBody>
      </p:sp>
      <p:sp>
        <p:nvSpPr>
          <p:cNvPr id="12" name="Rectangle 11"/>
          <p:cNvSpPr/>
          <p:nvPr/>
        </p:nvSpPr>
        <p:spPr>
          <a:xfrm>
            <a:off x="4916923" y="2450592"/>
            <a:ext cx="1941077" cy="6236208"/>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5788" tIns="47894" rIns="95788" bIns="47894" spcCol="0" rtlCol="0" anchor="t"/>
          <a:lstStyle/>
          <a:p>
            <a:pPr lvl="0" algn="ctr"/>
            <a:endParaRPr lang="en-US" u="sng" dirty="0">
              <a:solidFill>
                <a:prstClr val="white"/>
              </a:solidFill>
              <a:latin typeface="Times New Roman" pitchFamily="18" charset="0"/>
              <a:cs typeface="Times New Roman" pitchFamily="18" charset="0"/>
            </a:endParaRPr>
          </a:p>
          <a:p>
            <a:pPr lvl="0" algn="ctr"/>
            <a:endParaRPr lang="en-US" sz="1200" u="sng" dirty="0">
              <a:solidFill>
                <a:prstClr val="white"/>
              </a:solidFill>
              <a:latin typeface="Times New Roman" pitchFamily="18" charset="0"/>
              <a:cs typeface="Times New Roman" pitchFamily="18" charset="0"/>
            </a:endParaRPr>
          </a:p>
          <a:p>
            <a:pPr lvl="0" algn="ctr"/>
            <a:r>
              <a:rPr lang="en-US" u="sng" dirty="0">
                <a:solidFill>
                  <a:prstClr val="white"/>
                </a:solidFill>
                <a:latin typeface="Times New Roman" pitchFamily="18" charset="0"/>
                <a:cs typeface="Times New Roman" pitchFamily="18" charset="0"/>
              </a:rPr>
              <a:t>CONTENTS</a:t>
            </a:r>
          </a:p>
          <a:p>
            <a:pPr lvl="0" algn="ctr"/>
            <a:endParaRPr lang="en-US" sz="800" dirty="0">
              <a:solidFill>
                <a:prstClr val="white"/>
              </a:solidFill>
              <a:latin typeface="Times New Roman" pitchFamily="18" charset="0"/>
              <a:cs typeface="Times New Roman" pitchFamily="18" charset="0"/>
            </a:endParaRPr>
          </a:p>
          <a:p>
            <a:pPr lvl="0" algn="ctr">
              <a:lnSpc>
                <a:spcPct val="150000"/>
              </a:lnSpc>
            </a:pPr>
            <a:r>
              <a:rPr lang="en-US" sz="1000" dirty="0" smtClean="0">
                <a:solidFill>
                  <a:prstClr val="white"/>
                </a:solidFill>
                <a:latin typeface="Times New Roman" pitchFamily="18" charset="0"/>
                <a:cs typeface="Times New Roman" pitchFamily="18" charset="0"/>
              </a:rPr>
              <a:t>Interior Minister Visit 1</a:t>
            </a:r>
            <a:endParaRPr lang="en-US" sz="1000" dirty="0">
              <a:solidFill>
                <a:prstClr val="white"/>
              </a:solidFill>
              <a:latin typeface="Times New Roman" pitchFamily="18" charset="0"/>
              <a:cs typeface="Times New Roman" pitchFamily="18" charset="0"/>
            </a:endParaRPr>
          </a:p>
          <a:p>
            <a:pPr lvl="0" algn="ctr">
              <a:lnSpc>
                <a:spcPct val="150000"/>
              </a:lnSpc>
            </a:pPr>
            <a:r>
              <a:rPr lang="en-US" sz="1000" dirty="0" smtClean="0">
                <a:solidFill>
                  <a:prstClr val="white"/>
                </a:solidFill>
                <a:latin typeface="Times New Roman" pitchFamily="18" charset="0"/>
                <a:cs typeface="Times New Roman" pitchFamily="18" charset="0"/>
              </a:rPr>
              <a:t>BOGs Meeting 2-3</a:t>
            </a:r>
            <a:endParaRPr lang="en-US" sz="1000" dirty="0">
              <a:solidFill>
                <a:prstClr val="white"/>
              </a:solidFill>
              <a:latin typeface="Times New Roman" pitchFamily="18" charset="0"/>
              <a:cs typeface="Times New Roman" pitchFamily="18" charset="0"/>
            </a:endParaRPr>
          </a:p>
          <a:p>
            <a:pPr lvl="0" algn="ctr">
              <a:lnSpc>
                <a:spcPct val="150000"/>
              </a:lnSpc>
            </a:pPr>
            <a:r>
              <a:rPr lang="en-US" sz="1000" dirty="0" smtClean="0">
                <a:solidFill>
                  <a:prstClr val="white"/>
                </a:solidFill>
                <a:latin typeface="Times New Roman" pitchFamily="18" charset="0"/>
                <a:cs typeface="Times New Roman" pitchFamily="18" charset="0"/>
              </a:rPr>
              <a:t>NPTAC 4</a:t>
            </a:r>
            <a:endParaRPr lang="en-US" sz="1000" dirty="0">
              <a:solidFill>
                <a:prstClr val="white"/>
              </a:solidFill>
              <a:latin typeface="Times New Roman" pitchFamily="18" charset="0"/>
              <a:cs typeface="Times New Roman" pitchFamily="18" charset="0"/>
            </a:endParaRPr>
          </a:p>
          <a:p>
            <a:pPr lvl="0" algn="ctr">
              <a:lnSpc>
                <a:spcPct val="150000"/>
              </a:lnSpc>
            </a:pPr>
            <a:r>
              <a:rPr lang="en-US" sz="1000" dirty="0">
                <a:solidFill>
                  <a:prstClr val="white"/>
                </a:solidFill>
                <a:latin typeface="Times New Roman" pitchFamily="18" charset="0"/>
                <a:cs typeface="Times New Roman" pitchFamily="18" charset="0"/>
              </a:rPr>
              <a:t>NPTMB </a:t>
            </a:r>
            <a:r>
              <a:rPr lang="en-US" sz="1000" dirty="0" smtClean="0">
                <a:solidFill>
                  <a:prstClr val="white"/>
                </a:solidFill>
                <a:latin typeface="Times New Roman" pitchFamily="18" charset="0"/>
                <a:cs typeface="Times New Roman" pitchFamily="18" charset="0"/>
              </a:rPr>
              <a:t>5</a:t>
            </a:r>
            <a:endParaRPr lang="en-US" sz="1000" dirty="0">
              <a:solidFill>
                <a:prstClr val="white"/>
              </a:solidFill>
              <a:latin typeface="Times New Roman" pitchFamily="18" charset="0"/>
              <a:cs typeface="Times New Roman" pitchFamily="18" charset="0"/>
            </a:endParaRPr>
          </a:p>
          <a:p>
            <a:pPr lvl="0" algn="ctr">
              <a:lnSpc>
                <a:spcPct val="150000"/>
              </a:lnSpc>
            </a:pPr>
            <a:r>
              <a:rPr lang="en-US" sz="1000" dirty="0" smtClean="0">
                <a:solidFill>
                  <a:prstClr val="white"/>
                </a:solidFill>
                <a:latin typeface="Times New Roman" pitchFamily="18" charset="0"/>
                <a:cs typeface="Times New Roman" pitchFamily="18" charset="0"/>
              </a:rPr>
              <a:t>42</a:t>
            </a:r>
            <a:r>
              <a:rPr lang="en-US" sz="1000" baseline="30000" dirty="0" smtClean="0">
                <a:solidFill>
                  <a:prstClr val="white"/>
                </a:solidFill>
                <a:latin typeface="Times New Roman" pitchFamily="18" charset="0"/>
                <a:cs typeface="Times New Roman" pitchFamily="18" charset="0"/>
              </a:rPr>
              <a:t>nd</a:t>
            </a:r>
            <a:r>
              <a:rPr lang="en-US" sz="1000" dirty="0" smtClean="0">
                <a:solidFill>
                  <a:prstClr val="white"/>
                </a:solidFill>
                <a:latin typeface="Times New Roman" pitchFamily="18" charset="0"/>
                <a:cs typeface="Times New Roman" pitchFamily="18" charset="0"/>
              </a:rPr>
              <a:t> MCMC 6</a:t>
            </a:r>
          </a:p>
          <a:p>
            <a:pPr algn="ctr">
              <a:lnSpc>
                <a:spcPct val="150000"/>
              </a:lnSpc>
            </a:pPr>
            <a:r>
              <a:rPr lang="en-US" sz="1000" dirty="0" smtClean="0">
                <a:solidFill>
                  <a:prstClr val="white"/>
                </a:solidFill>
                <a:latin typeface="Times New Roman" pitchFamily="18" charset="0"/>
                <a:cs typeface="Times New Roman" pitchFamily="18" charset="0"/>
              </a:rPr>
              <a:t>Lecture 7</a:t>
            </a:r>
            <a:endParaRPr lang="en-US" sz="1000" dirty="0">
              <a:solidFill>
                <a:prstClr val="white"/>
              </a:solidFill>
              <a:latin typeface="Times New Roman" pitchFamily="18" charset="0"/>
              <a:cs typeface="Times New Roman" pitchFamily="18" charset="0"/>
            </a:endParaRPr>
          </a:p>
          <a:p>
            <a:pPr lvl="0" algn="ctr">
              <a:lnSpc>
                <a:spcPct val="150000"/>
              </a:lnSpc>
            </a:pPr>
            <a:r>
              <a:rPr lang="en-US" sz="1000" dirty="0" smtClean="0">
                <a:solidFill>
                  <a:prstClr val="white"/>
                </a:solidFill>
                <a:latin typeface="Times New Roman" pitchFamily="18" charset="0"/>
                <a:cs typeface="Times New Roman" pitchFamily="18" charset="0"/>
              </a:rPr>
              <a:t>27</a:t>
            </a:r>
            <a:r>
              <a:rPr lang="en-US" sz="1000" baseline="30000" dirty="0" smtClean="0">
                <a:solidFill>
                  <a:prstClr val="white"/>
                </a:solidFill>
                <a:latin typeface="Times New Roman" pitchFamily="18" charset="0"/>
                <a:cs typeface="Times New Roman" pitchFamily="18" charset="0"/>
              </a:rPr>
              <a:t>th</a:t>
            </a:r>
            <a:r>
              <a:rPr lang="en-US" sz="1000" dirty="0" smtClean="0">
                <a:solidFill>
                  <a:prstClr val="white"/>
                </a:solidFill>
                <a:latin typeface="Times New Roman" pitchFamily="18" charset="0"/>
                <a:cs typeface="Times New Roman" pitchFamily="18" charset="0"/>
              </a:rPr>
              <a:t> ICC 8 </a:t>
            </a:r>
          </a:p>
          <a:p>
            <a:pPr algn="ctr">
              <a:lnSpc>
                <a:spcPct val="150000"/>
              </a:lnSpc>
            </a:pPr>
            <a:r>
              <a:rPr lang="en-US" sz="1000" dirty="0" smtClean="0">
                <a:solidFill>
                  <a:prstClr val="white"/>
                </a:solidFill>
                <a:latin typeface="Times New Roman" pitchFamily="18" charset="0"/>
                <a:cs typeface="Times New Roman" pitchFamily="18" charset="0"/>
              </a:rPr>
              <a:t>Physical Activities 9</a:t>
            </a:r>
            <a:endParaRPr lang="en-US" sz="1000" dirty="0">
              <a:solidFill>
                <a:prstClr val="white"/>
              </a:solidFill>
              <a:latin typeface="Times New Roman" pitchFamily="18" charset="0"/>
              <a:cs typeface="Times New Roman" pitchFamily="18" charset="0"/>
            </a:endParaRPr>
          </a:p>
          <a:p>
            <a:pPr lvl="0" algn="ctr">
              <a:lnSpc>
                <a:spcPct val="150000"/>
              </a:lnSpc>
            </a:pPr>
            <a:r>
              <a:rPr lang="en-US" sz="1000" dirty="0" smtClean="0">
                <a:solidFill>
                  <a:prstClr val="white"/>
                </a:solidFill>
                <a:latin typeface="Times New Roman" pitchFamily="18" charset="0"/>
                <a:cs typeface="Times New Roman" pitchFamily="18" charset="0"/>
              </a:rPr>
              <a:t>Lecture 10 </a:t>
            </a:r>
          </a:p>
          <a:p>
            <a:pPr lvl="0" algn="ctr">
              <a:lnSpc>
                <a:spcPct val="150000"/>
              </a:lnSpc>
            </a:pPr>
            <a:r>
              <a:rPr lang="en-US" sz="1000" dirty="0" smtClean="0">
                <a:solidFill>
                  <a:prstClr val="white"/>
                </a:solidFill>
                <a:latin typeface="Times New Roman" pitchFamily="18" charset="0"/>
                <a:cs typeface="Times New Roman" pitchFamily="18" charset="0"/>
              </a:rPr>
              <a:t>Study Tours 11</a:t>
            </a:r>
          </a:p>
          <a:p>
            <a:pPr lvl="0" algn="ctr">
              <a:lnSpc>
                <a:spcPct val="150000"/>
              </a:lnSpc>
            </a:pPr>
            <a:r>
              <a:rPr lang="en-US" sz="1000" dirty="0" smtClean="0">
                <a:solidFill>
                  <a:prstClr val="white"/>
                </a:solidFill>
                <a:latin typeface="Times New Roman" pitchFamily="18" charset="0"/>
                <a:cs typeface="Times New Roman" pitchFamily="18" charset="0"/>
              </a:rPr>
              <a:t>Visit to Police Organization 12</a:t>
            </a:r>
          </a:p>
          <a:p>
            <a:pPr lvl="0" algn="ctr">
              <a:lnSpc>
                <a:spcPct val="150000"/>
              </a:lnSpc>
            </a:pPr>
            <a:r>
              <a:rPr lang="en-US" sz="1000" dirty="0" smtClean="0">
                <a:solidFill>
                  <a:prstClr val="white"/>
                </a:solidFill>
                <a:latin typeface="Times New Roman" pitchFamily="18" charset="0"/>
                <a:cs typeface="Times New Roman" pitchFamily="18" charset="0"/>
              </a:rPr>
              <a:t>Guest Night 13</a:t>
            </a:r>
          </a:p>
          <a:p>
            <a:pPr lvl="0" algn="ctr">
              <a:lnSpc>
                <a:spcPct val="150000"/>
              </a:lnSpc>
            </a:pPr>
            <a:r>
              <a:rPr lang="en-US" sz="1000" dirty="0" smtClean="0">
                <a:solidFill>
                  <a:prstClr val="white"/>
                </a:solidFill>
                <a:latin typeface="Times New Roman" pitchFamily="18" charset="0"/>
                <a:cs typeface="Times New Roman" pitchFamily="18" charset="0"/>
              </a:rPr>
              <a:t>43</a:t>
            </a:r>
            <a:r>
              <a:rPr lang="en-US" sz="1000" baseline="30000" dirty="0" smtClean="0">
                <a:solidFill>
                  <a:prstClr val="white"/>
                </a:solidFill>
                <a:latin typeface="Times New Roman" pitchFamily="18" charset="0"/>
                <a:cs typeface="Times New Roman" pitchFamily="18" charset="0"/>
              </a:rPr>
              <a:t>rd</a:t>
            </a:r>
            <a:r>
              <a:rPr lang="en-US" sz="1000" dirty="0" smtClean="0">
                <a:solidFill>
                  <a:prstClr val="white"/>
                </a:solidFill>
                <a:latin typeface="Times New Roman" pitchFamily="18" charset="0"/>
                <a:cs typeface="Times New Roman" pitchFamily="18" charset="0"/>
              </a:rPr>
              <a:t> MCMC 14</a:t>
            </a:r>
            <a:endParaRPr lang="en-US" sz="1000" dirty="0">
              <a:solidFill>
                <a:prstClr val="white"/>
              </a:solidFill>
              <a:latin typeface="Times New Roman" pitchFamily="18" charset="0"/>
              <a:cs typeface="Times New Roman" pitchFamily="18" charset="0"/>
            </a:endParaRPr>
          </a:p>
          <a:p>
            <a:pPr lvl="0" algn="ctr">
              <a:lnSpc>
                <a:spcPct val="150000"/>
              </a:lnSpc>
            </a:pPr>
            <a:r>
              <a:rPr lang="en-US" sz="1000" dirty="0" smtClean="0">
                <a:solidFill>
                  <a:prstClr val="white"/>
                </a:solidFill>
                <a:latin typeface="Times New Roman" pitchFamily="18" charset="0"/>
                <a:cs typeface="Times New Roman" pitchFamily="18" charset="0"/>
              </a:rPr>
              <a:t>Lecture 15</a:t>
            </a:r>
          </a:p>
          <a:p>
            <a:pPr marL="171450" lvl="0" indent="-171450" algn="ctr">
              <a:lnSpc>
                <a:spcPct val="150000"/>
              </a:lnSpc>
            </a:pPr>
            <a:r>
              <a:rPr lang="en-US" sz="1000" dirty="0" smtClean="0">
                <a:solidFill>
                  <a:prstClr val="white"/>
                </a:solidFill>
                <a:latin typeface="Times New Roman" pitchFamily="18" charset="0"/>
                <a:cs typeface="Times New Roman" pitchFamily="18" charset="0"/>
              </a:rPr>
              <a:t> Culture Night 16</a:t>
            </a:r>
            <a:endParaRPr lang="en-US" sz="1000" dirty="0">
              <a:solidFill>
                <a:prstClr val="white"/>
              </a:solidFill>
              <a:latin typeface="Times New Roman" pitchFamily="18" charset="0"/>
              <a:cs typeface="Times New Roman" pitchFamily="18" charset="0"/>
            </a:endParaRPr>
          </a:p>
          <a:p>
            <a:pPr algn="ctr">
              <a:lnSpc>
                <a:spcPct val="150000"/>
              </a:lnSpc>
            </a:pPr>
            <a:r>
              <a:rPr lang="en-US" sz="1000" dirty="0" smtClean="0">
                <a:solidFill>
                  <a:schemeClr val="bg1"/>
                </a:solidFill>
                <a:latin typeface="Times New Roman" pitchFamily="18" charset="0"/>
                <a:cs typeface="Times New Roman" pitchFamily="18" charset="0"/>
              </a:rPr>
              <a:t>2</a:t>
            </a:r>
            <a:r>
              <a:rPr lang="en-US" sz="1000" baseline="30000" dirty="0" smtClean="0">
                <a:solidFill>
                  <a:schemeClr val="bg1"/>
                </a:solidFill>
                <a:latin typeface="Times New Roman" pitchFamily="18" charset="0"/>
                <a:cs typeface="Times New Roman" pitchFamily="18" charset="0"/>
              </a:rPr>
              <a:t>nd</a:t>
            </a:r>
            <a:r>
              <a:rPr lang="en-US" sz="1000" dirty="0" smtClean="0">
                <a:solidFill>
                  <a:schemeClr val="bg1"/>
                </a:solidFill>
                <a:latin typeface="Times New Roman" pitchFamily="18" charset="0"/>
                <a:cs typeface="Times New Roman" pitchFamily="18" charset="0"/>
              </a:rPr>
              <a:t> STC </a:t>
            </a:r>
            <a:r>
              <a:rPr lang="en-US" sz="1000" dirty="0" err="1" smtClean="0">
                <a:solidFill>
                  <a:schemeClr val="bg1"/>
                </a:solidFill>
                <a:latin typeface="Times New Roman" pitchFamily="18" charset="0"/>
                <a:cs typeface="Times New Roman" pitchFamily="18" charset="0"/>
              </a:rPr>
              <a:t>DSsP</a:t>
            </a:r>
            <a:r>
              <a:rPr lang="en-US" sz="1000" dirty="0" smtClean="0">
                <a:solidFill>
                  <a:schemeClr val="bg1"/>
                </a:solidFill>
                <a:latin typeface="Times New Roman" pitchFamily="18" charset="0"/>
                <a:cs typeface="Times New Roman" pitchFamily="18" charset="0"/>
              </a:rPr>
              <a:t> UT, Sindh 17 Guest Night 18</a:t>
            </a:r>
          </a:p>
          <a:p>
            <a:pPr algn="ctr">
              <a:lnSpc>
                <a:spcPct val="150000"/>
              </a:lnSpc>
            </a:pPr>
            <a:r>
              <a:rPr lang="en-US" sz="1000" dirty="0" smtClean="0">
                <a:solidFill>
                  <a:schemeClr val="bg1"/>
                </a:solidFill>
                <a:latin typeface="Times New Roman" pitchFamily="18" charset="0"/>
                <a:cs typeface="Times New Roman" pitchFamily="18" charset="0"/>
              </a:rPr>
              <a:t>Physical Activities 19</a:t>
            </a:r>
          </a:p>
          <a:p>
            <a:pPr algn="ctr">
              <a:lnSpc>
                <a:spcPct val="150000"/>
              </a:lnSpc>
            </a:pPr>
            <a:r>
              <a:rPr lang="en-US" sz="1000" dirty="0" smtClean="0">
                <a:solidFill>
                  <a:schemeClr val="bg1"/>
                </a:solidFill>
                <a:latin typeface="Times New Roman" pitchFamily="18" charset="0"/>
                <a:cs typeface="Times New Roman" pitchFamily="18" charset="0"/>
              </a:rPr>
              <a:t>Workshops 20</a:t>
            </a:r>
          </a:p>
          <a:p>
            <a:pPr algn="ctr">
              <a:lnSpc>
                <a:spcPct val="150000"/>
              </a:lnSpc>
            </a:pPr>
            <a:r>
              <a:rPr lang="en-US" sz="1000" dirty="0">
                <a:solidFill>
                  <a:schemeClr val="bg1"/>
                </a:solidFill>
                <a:latin typeface="Times New Roman" pitchFamily="18" charset="0"/>
                <a:cs typeface="Times New Roman" pitchFamily="18" charset="0"/>
              </a:rPr>
              <a:t>Police Martyrs’ Memorial </a:t>
            </a:r>
            <a:r>
              <a:rPr lang="en-US" sz="1000" dirty="0" smtClean="0">
                <a:solidFill>
                  <a:schemeClr val="bg1"/>
                </a:solidFill>
                <a:latin typeface="Times New Roman" pitchFamily="18" charset="0"/>
                <a:cs typeface="Times New Roman" pitchFamily="18" charset="0"/>
              </a:rPr>
              <a:t>Day 21</a:t>
            </a:r>
          </a:p>
          <a:p>
            <a:pPr lvl="0" algn="ctr">
              <a:lnSpc>
                <a:spcPct val="150000"/>
              </a:lnSpc>
            </a:pPr>
            <a:r>
              <a:rPr lang="en-US" sz="1000" dirty="0" smtClean="0">
                <a:solidFill>
                  <a:prstClr val="white"/>
                </a:solidFill>
                <a:latin typeface="Times New Roman" pitchFamily="18" charset="0"/>
                <a:cs typeface="Times New Roman" pitchFamily="18" charset="0"/>
              </a:rPr>
              <a:t>Last </a:t>
            </a:r>
            <a:r>
              <a:rPr lang="en-US" sz="1000" dirty="0">
                <a:solidFill>
                  <a:prstClr val="white"/>
                </a:solidFill>
                <a:latin typeface="Times New Roman" pitchFamily="18" charset="0"/>
                <a:cs typeface="Times New Roman" pitchFamily="18" charset="0"/>
              </a:rPr>
              <a:t>Page </a:t>
            </a:r>
            <a:r>
              <a:rPr lang="en-US" sz="1000" dirty="0" smtClean="0">
                <a:solidFill>
                  <a:prstClr val="white"/>
                </a:solidFill>
                <a:latin typeface="Times New Roman" pitchFamily="18" charset="0"/>
                <a:cs typeface="Times New Roman" pitchFamily="18" charset="0"/>
              </a:rPr>
              <a:t>22</a:t>
            </a:r>
            <a:endParaRPr lang="en-US" sz="1000" dirty="0">
              <a:solidFill>
                <a:prstClr val="white"/>
              </a:solidFill>
              <a:latin typeface="Times New Roman" pitchFamily="18" charset="0"/>
              <a:cs typeface="Times New Roman" pitchFamily="18" charset="0"/>
            </a:endParaRPr>
          </a:p>
        </p:txBody>
      </p:sp>
      <p:sp>
        <p:nvSpPr>
          <p:cNvPr id="13" name="Rectangle 12"/>
          <p:cNvSpPr/>
          <p:nvPr/>
        </p:nvSpPr>
        <p:spPr>
          <a:xfrm>
            <a:off x="108601" y="1561062"/>
            <a:ext cx="4691999" cy="851327"/>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5788" tIns="47894" rIns="95788" bIns="47894" spcCol="0" rtlCol="0" anchor="ctr"/>
          <a:lstStyle/>
          <a:p>
            <a:endParaRPr lang="en-US" sz="20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Visit of  Interior Minister Syed </a:t>
            </a:r>
            <a:r>
              <a:rPr lang="en-US" sz="2400" dirty="0" err="1" smtClean="0">
                <a:latin typeface="Times New Roman" pitchFamily="18" charset="0"/>
                <a:cs typeface="Times New Roman" pitchFamily="18" charset="0"/>
              </a:rPr>
              <a:t>Mohsin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Raza</a:t>
            </a:r>
            <a:r>
              <a:rPr lang="en-US" sz="2400" dirty="0" smtClean="0">
                <a:latin typeface="Times New Roman" pitchFamily="18" charset="0"/>
                <a:cs typeface="Times New Roman" pitchFamily="18" charset="0"/>
              </a:rPr>
              <a:t> Naqvi</a:t>
            </a:r>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p:txBody>
      </p:sp>
      <p:pic>
        <p:nvPicPr>
          <p:cNvPr id="19" name="Picture 6" descr="http://thumbs.dreamstime.com/z/vector-vintage-retro-pattern-design-element-24797393.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3867" b="77252" l="10000" r="90000"/>
                    </a14:imgEffect>
                  </a14:imgLayer>
                </a14:imgProps>
              </a:ext>
              <a:ext uri="{28A0092B-C50C-407E-A947-70E740481C1C}">
                <a14:useLocalDpi xmlns:a14="http://schemas.microsoft.com/office/drawing/2010/main" val="0"/>
              </a:ext>
            </a:extLst>
          </a:blip>
          <a:srcRect t="5944" b="14824"/>
          <a:stretch/>
        </p:blipFill>
        <p:spPr bwMode="auto">
          <a:xfrm flipV="1">
            <a:off x="5647975" y="2453443"/>
            <a:ext cx="515050" cy="4421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thumbs.dreamstime.com/z/vector-vintage-retro-pattern-design-element-24797393.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3867" b="77252" l="10000" r="90000"/>
                    </a14:imgEffect>
                  </a14:imgLayer>
                </a14:imgProps>
              </a:ext>
              <a:ext uri="{28A0092B-C50C-407E-A947-70E740481C1C}">
                <a14:useLocalDpi xmlns:a14="http://schemas.microsoft.com/office/drawing/2010/main" val="0"/>
              </a:ext>
            </a:extLst>
          </a:blip>
          <a:srcRect t="5944" b="14824"/>
          <a:stretch/>
        </p:blipFill>
        <p:spPr bwMode="auto">
          <a:xfrm rot="10800000" flipV="1">
            <a:off x="5647975" y="8244643"/>
            <a:ext cx="515050" cy="4421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52400" y="7486471"/>
            <a:ext cx="4648200" cy="1200329"/>
          </a:xfrm>
          <a:prstGeom prst="rect">
            <a:avLst/>
          </a:prstGeom>
          <a:solidFill>
            <a:schemeClr val="tx2">
              <a:lumMod val="50000"/>
            </a:schemeClr>
          </a:solidFill>
        </p:spPr>
        <p:txBody>
          <a:bodyPr wrap="square" rtlCol="0">
            <a:spAutoFit/>
          </a:bodyPr>
          <a:lstStyle/>
          <a:p>
            <a:pPr>
              <a:lnSpc>
                <a:spcPct val="150000"/>
              </a:lnSpc>
            </a:pPr>
            <a:r>
              <a:rPr lang="en-US" sz="1200" dirty="0" smtClean="0">
                <a:solidFill>
                  <a:schemeClr val="bg1"/>
                </a:solidFill>
                <a:latin typeface="Times New Roman" pitchFamily="18" charset="0"/>
                <a:cs typeface="Times New Roman" pitchFamily="18" charset="0"/>
              </a:rPr>
              <a:t>HIGHLIGHTS </a:t>
            </a:r>
          </a:p>
          <a:p>
            <a:pPr>
              <a:lnSpc>
                <a:spcPct val="150000"/>
              </a:lnSpc>
              <a:buFont typeface="Arial" pitchFamily="34" charset="0"/>
              <a:buChar char="•"/>
            </a:pPr>
            <a:r>
              <a:rPr lang="en-US" sz="1200" dirty="0" smtClean="0">
                <a:solidFill>
                  <a:schemeClr val="bg1"/>
                </a:solidFill>
                <a:latin typeface="Times New Roman" pitchFamily="18" charset="0"/>
                <a:cs typeface="Times New Roman" pitchFamily="18" charset="0"/>
              </a:rPr>
              <a:t> BOGs Meeting 			 Page No.03</a:t>
            </a:r>
          </a:p>
          <a:p>
            <a:pPr>
              <a:lnSpc>
                <a:spcPct val="150000"/>
              </a:lnSpc>
              <a:buFont typeface="Arial" pitchFamily="34" charset="0"/>
              <a:buChar char="•"/>
            </a:pPr>
            <a:r>
              <a:rPr lang="en-US" sz="1200" dirty="0" smtClean="0">
                <a:solidFill>
                  <a:schemeClr val="bg1"/>
                </a:solidFill>
                <a:latin typeface="Times New Roman" pitchFamily="18" charset="0"/>
                <a:cs typeface="Times New Roman" pitchFamily="18" charset="0"/>
              </a:rPr>
              <a:t> 27</a:t>
            </a:r>
            <a:r>
              <a:rPr lang="en-US" sz="1200" baseline="30000" dirty="0" smtClean="0">
                <a:solidFill>
                  <a:schemeClr val="bg1"/>
                </a:solidFill>
                <a:latin typeface="Times New Roman" pitchFamily="18" charset="0"/>
                <a:cs typeface="Times New Roman" pitchFamily="18" charset="0"/>
              </a:rPr>
              <a:t>th</a:t>
            </a:r>
            <a:r>
              <a:rPr lang="en-US" sz="1200" dirty="0" smtClean="0">
                <a:solidFill>
                  <a:schemeClr val="bg1"/>
                </a:solidFill>
                <a:latin typeface="Times New Roman" pitchFamily="18" charset="0"/>
                <a:cs typeface="Times New Roman" pitchFamily="18" charset="0"/>
              </a:rPr>
              <a:t> ICC 				 Page No.08</a:t>
            </a:r>
          </a:p>
          <a:p>
            <a:pPr>
              <a:lnSpc>
                <a:spcPct val="150000"/>
              </a:lnSpc>
              <a:buFont typeface="Arial" pitchFamily="34" charset="0"/>
              <a:buChar char="•"/>
            </a:pPr>
            <a:r>
              <a:rPr lang="en-US" sz="1200" dirty="0" smtClean="0">
                <a:solidFill>
                  <a:schemeClr val="bg1"/>
                </a:solidFill>
                <a:latin typeface="Times New Roman" pitchFamily="18" charset="0"/>
                <a:cs typeface="Times New Roman" pitchFamily="18" charset="0"/>
              </a:rPr>
              <a:t> 2</a:t>
            </a:r>
            <a:r>
              <a:rPr lang="en-US" sz="1200" baseline="30000" dirty="0" smtClean="0">
                <a:solidFill>
                  <a:schemeClr val="bg1"/>
                </a:solidFill>
                <a:latin typeface="Times New Roman" pitchFamily="18" charset="0"/>
                <a:cs typeface="Times New Roman" pitchFamily="18" charset="0"/>
              </a:rPr>
              <a:t>nd</a:t>
            </a:r>
            <a:r>
              <a:rPr lang="en-US" sz="1200" dirty="0" smtClean="0">
                <a:solidFill>
                  <a:schemeClr val="bg1"/>
                </a:solidFill>
                <a:latin typeface="Times New Roman" pitchFamily="18" charset="0"/>
                <a:cs typeface="Times New Roman" pitchFamily="18" charset="0"/>
              </a:rPr>
              <a:t> STC </a:t>
            </a:r>
            <a:r>
              <a:rPr lang="en-US" sz="1200" dirty="0" err="1" smtClean="0">
                <a:solidFill>
                  <a:schemeClr val="bg1"/>
                </a:solidFill>
                <a:latin typeface="Times New Roman" pitchFamily="18" charset="0"/>
                <a:cs typeface="Times New Roman" pitchFamily="18" charset="0"/>
              </a:rPr>
              <a:t>DSsP</a:t>
            </a:r>
            <a:r>
              <a:rPr lang="en-US" sz="1200" dirty="0" smtClean="0">
                <a:solidFill>
                  <a:schemeClr val="bg1"/>
                </a:solidFill>
                <a:latin typeface="Times New Roman" pitchFamily="18" charset="0"/>
                <a:cs typeface="Times New Roman" pitchFamily="18" charset="0"/>
              </a:rPr>
              <a:t> (UT), Sindh 			 Page No.17</a:t>
            </a:r>
            <a:endParaRPr lang="en-US" sz="1200" dirty="0">
              <a:solidFill>
                <a:schemeClr val="tx2">
                  <a:lumMod val="50000"/>
                </a:schemeClr>
              </a:solidFill>
              <a:latin typeface="Times New Roman" pitchFamily="18" charset="0"/>
              <a:cs typeface="Times New Roman" pitchFamily="18" charset="0"/>
            </a:endParaRPr>
          </a:p>
        </p:txBody>
      </p:sp>
      <p:sp>
        <p:nvSpPr>
          <p:cNvPr id="2" name="TextBox 1"/>
          <p:cNvSpPr txBox="1"/>
          <p:nvPr/>
        </p:nvSpPr>
        <p:spPr>
          <a:xfrm>
            <a:off x="76851" y="2492276"/>
            <a:ext cx="4800600" cy="2862322"/>
          </a:xfrm>
          <a:prstGeom prst="rect">
            <a:avLst/>
          </a:prstGeom>
          <a:noFill/>
        </p:spPr>
        <p:txBody>
          <a:bodyPr wrap="square" rtlCol="0">
            <a:spAutoFit/>
          </a:bodyPr>
          <a:lstStyle/>
          <a:p>
            <a:pPr algn="just"/>
            <a:r>
              <a:rPr lang="en-US" sz="1200" dirty="0">
                <a:solidFill>
                  <a:srgbClr val="002060"/>
                </a:solidFill>
                <a:latin typeface="Times New Roman" pitchFamily="18" charset="0"/>
                <a:cs typeface="Times New Roman" pitchFamily="18" charset="0"/>
              </a:rPr>
              <a:t>On </a:t>
            </a:r>
            <a:r>
              <a:rPr lang="en-US" sz="1200" dirty="0" smtClean="0">
                <a:solidFill>
                  <a:srgbClr val="002060"/>
                </a:solidFill>
                <a:latin typeface="Times New Roman" pitchFamily="18" charset="0"/>
                <a:cs typeface="Times New Roman" pitchFamily="18" charset="0"/>
              </a:rPr>
              <a:t>10</a:t>
            </a:r>
            <a:r>
              <a:rPr lang="en-US" sz="1200" baseline="30000" dirty="0" smtClean="0">
                <a:solidFill>
                  <a:srgbClr val="002060"/>
                </a:solidFill>
                <a:latin typeface="Times New Roman" pitchFamily="18" charset="0"/>
                <a:cs typeface="Times New Roman" pitchFamily="18" charset="0"/>
              </a:rPr>
              <a:t>th</a:t>
            </a:r>
            <a:r>
              <a:rPr lang="en-US" sz="1200" dirty="0" smtClean="0">
                <a:solidFill>
                  <a:srgbClr val="002060"/>
                </a:solidFill>
                <a:latin typeface="Times New Roman" pitchFamily="18" charset="0"/>
                <a:cs typeface="Times New Roman" pitchFamily="18" charset="0"/>
              </a:rPr>
              <a:t> February </a:t>
            </a:r>
            <a:r>
              <a:rPr lang="en-US" sz="1200" dirty="0">
                <a:solidFill>
                  <a:srgbClr val="002060"/>
                </a:solidFill>
                <a:latin typeface="Times New Roman" pitchFamily="18" charset="0"/>
                <a:cs typeface="Times New Roman" pitchFamily="18" charset="0"/>
              </a:rPr>
              <a:t>2025, </a:t>
            </a:r>
            <a:r>
              <a:rPr lang="en-US" sz="1200" dirty="0" smtClean="0">
                <a:solidFill>
                  <a:srgbClr val="002060"/>
                </a:solidFill>
                <a:latin typeface="Times New Roman" pitchFamily="18" charset="0"/>
                <a:cs typeface="Times New Roman" pitchFamily="18" charset="0"/>
              </a:rPr>
              <a:t>Interior Minister Syed </a:t>
            </a:r>
            <a:r>
              <a:rPr lang="en-US" sz="1200" dirty="0" err="1" smtClean="0">
                <a:solidFill>
                  <a:srgbClr val="002060"/>
                </a:solidFill>
                <a:latin typeface="Times New Roman" pitchFamily="18" charset="0"/>
                <a:cs typeface="Times New Roman" pitchFamily="18" charset="0"/>
              </a:rPr>
              <a:t>Mohsin</a:t>
            </a:r>
            <a:r>
              <a:rPr lang="en-US" sz="1200" dirty="0" smtClean="0">
                <a:solidFill>
                  <a:srgbClr val="002060"/>
                </a:solidFill>
                <a:latin typeface="Times New Roman" pitchFamily="18" charset="0"/>
                <a:cs typeface="Times New Roman" pitchFamily="18" charset="0"/>
              </a:rPr>
              <a:t> </a:t>
            </a:r>
            <a:r>
              <a:rPr lang="en-US" sz="1200" dirty="0" err="1" smtClean="0">
                <a:solidFill>
                  <a:srgbClr val="002060"/>
                </a:solidFill>
                <a:latin typeface="Times New Roman" pitchFamily="18" charset="0"/>
                <a:cs typeface="Times New Roman" pitchFamily="18" charset="0"/>
              </a:rPr>
              <a:t>Raza</a:t>
            </a:r>
            <a:r>
              <a:rPr lang="en-US" sz="1200" dirty="0" smtClean="0">
                <a:solidFill>
                  <a:srgbClr val="002060"/>
                </a:solidFill>
                <a:latin typeface="Times New Roman" pitchFamily="18" charset="0"/>
                <a:cs typeface="Times New Roman" pitchFamily="18" charset="0"/>
              </a:rPr>
              <a:t> Naqvi </a:t>
            </a:r>
            <a:r>
              <a:rPr lang="en-US" sz="1200" dirty="0">
                <a:solidFill>
                  <a:srgbClr val="002060"/>
                </a:solidFill>
                <a:latin typeface="Times New Roman" pitchFamily="18" charset="0"/>
                <a:cs typeface="Times New Roman" pitchFamily="18" charset="0"/>
              </a:rPr>
              <a:t>visited the National Police Academy to review and initiate the renovation of classrooms and Hostel No. 4, incorporating a modern design to better facilitate the training of upcoming officers. During the visit, he also announced the allocation of 25 acres of land for the development of a Stable and Riding Area, Parade Ground, 500-meter Firing Range, Jogging Track, NPU building, and an Elite Training Setup.</a:t>
            </a:r>
          </a:p>
          <a:p>
            <a:pPr algn="just"/>
            <a:r>
              <a:rPr lang="en-US" sz="1200" dirty="0">
                <a:solidFill>
                  <a:srgbClr val="002060"/>
                </a:solidFill>
                <a:latin typeface="Times New Roman" pitchFamily="18" charset="0"/>
                <a:cs typeface="Times New Roman" pitchFamily="18" charset="0"/>
              </a:rPr>
              <a:t>The proposed infrastructure includes:</a:t>
            </a:r>
          </a:p>
          <a:p>
            <a:pPr lvl="0" algn="just"/>
            <a:r>
              <a:rPr lang="en-US" sz="1200" dirty="0">
                <a:solidFill>
                  <a:srgbClr val="002060"/>
                </a:solidFill>
                <a:latin typeface="Times New Roman" pitchFamily="18" charset="0"/>
                <a:cs typeface="Times New Roman" pitchFamily="18" charset="0"/>
              </a:rPr>
              <a:t>Trainee Tower: Ground plus 9 stories</a:t>
            </a:r>
          </a:p>
          <a:p>
            <a:pPr lvl="0" algn="just"/>
            <a:r>
              <a:rPr lang="en-US" sz="1200" dirty="0">
                <a:solidFill>
                  <a:srgbClr val="002060"/>
                </a:solidFill>
                <a:latin typeface="Times New Roman" pitchFamily="18" charset="0"/>
                <a:cs typeface="Times New Roman" pitchFamily="18" charset="0"/>
              </a:rPr>
              <a:t>Faculty Tower: Ground plus 5 stories</a:t>
            </a:r>
          </a:p>
          <a:p>
            <a:pPr lvl="0" algn="just"/>
            <a:r>
              <a:rPr lang="en-US" sz="1200" dirty="0">
                <a:solidFill>
                  <a:srgbClr val="002060"/>
                </a:solidFill>
                <a:latin typeface="Times New Roman" pitchFamily="18" charset="0"/>
                <a:cs typeface="Times New Roman" pitchFamily="18" charset="0"/>
              </a:rPr>
              <a:t>Tactical Training Block: Ground plus 2 stories, comprising an indoor firing range, firing simulator, two classrooms, a faculty room, common room, crime scene area, investigation and interrogation room, unarmed combat syndicate room, mock trial/courtroom, press conference area, </a:t>
            </a:r>
            <a:r>
              <a:rPr lang="en-US" sz="1200" dirty="0" smtClean="0">
                <a:solidFill>
                  <a:srgbClr val="002060"/>
                </a:solidFill>
                <a:latin typeface="Times New Roman" pitchFamily="18" charset="0"/>
                <a:cs typeface="Times New Roman" pitchFamily="18" charset="0"/>
              </a:rPr>
              <a:t>and </a:t>
            </a:r>
            <a:r>
              <a:rPr lang="en-US" sz="1200" dirty="0">
                <a:solidFill>
                  <a:srgbClr val="002060"/>
                </a:solidFill>
                <a:latin typeface="Times New Roman" pitchFamily="18" charset="0"/>
                <a:cs typeface="Times New Roman" pitchFamily="18" charset="0"/>
              </a:rPr>
              <a:t>a multipurpose sports area.</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601" y="5455819"/>
            <a:ext cx="2329799" cy="155458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4600" y="5458272"/>
            <a:ext cx="2326123" cy="1552128"/>
          </a:xfrm>
          <a:prstGeom prst="rect">
            <a:avLst/>
          </a:prstGeom>
        </p:spPr>
      </p:pic>
    </p:spTree>
    <p:extLst>
      <p:ext uri="{BB962C8B-B14F-4D97-AF65-F5344CB8AC3E}">
        <p14:creationId xmlns:p14="http://schemas.microsoft.com/office/powerpoint/2010/main" val="10515365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76200" y="228600"/>
            <a:ext cx="53778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6200" y="1447800"/>
            <a:ext cx="5357192" cy="9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 y="601980"/>
            <a:ext cx="5280993" cy="461655"/>
          </a:xfrm>
          <a:prstGeom prst="rect">
            <a:avLst/>
          </a:prstGeom>
          <a:solidFill>
            <a:srgbClr val="102540"/>
          </a:solidFill>
        </p:spPr>
        <p:txBody>
          <a:bodyPr wrap="square" lIns="91430" tIns="45715" rIns="91430" bIns="45715" rtlCol="0" anchor="ctr">
            <a:spAutoFit/>
          </a:bodyPr>
          <a:lstStyle/>
          <a:p>
            <a:r>
              <a:rPr lang="en-US" sz="2400" dirty="0" smtClean="0">
                <a:solidFill>
                  <a:schemeClr val="bg1"/>
                </a:solidFill>
                <a:latin typeface="Times New Roman" pitchFamily="18" charset="0"/>
                <a:cs typeface="Times New Roman" pitchFamily="18" charset="0"/>
              </a:rPr>
              <a:t>27</a:t>
            </a:r>
            <a:r>
              <a:rPr lang="en-US" sz="2400" baseline="30000" dirty="0" smtClean="0">
                <a:solidFill>
                  <a:schemeClr val="bg1"/>
                </a:solidFill>
                <a:latin typeface="Times New Roman" pitchFamily="18" charset="0"/>
                <a:cs typeface="Times New Roman" pitchFamily="18" charset="0"/>
              </a:rPr>
              <a:t>th</a:t>
            </a:r>
            <a:r>
              <a:rPr lang="en-US" sz="2400" dirty="0" smtClean="0">
                <a:solidFill>
                  <a:schemeClr val="bg1"/>
                </a:solidFill>
                <a:latin typeface="Times New Roman" pitchFamily="18" charset="0"/>
                <a:cs typeface="Times New Roman" pitchFamily="18" charset="0"/>
              </a:rPr>
              <a:t> ICC </a:t>
            </a:r>
            <a:r>
              <a:rPr lang="en-US" sz="2400" dirty="0">
                <a:solidFill>
                  <a:schemeClr val="bg1"/>
                </a:solidFill>
                <a:latin typeface="Times New Roman" pitchFamily="18" charset="0"/>
                <a:cs typeface="Times New Roman" pitchFamily="18" charset="0"/>
              </a:rPr>
              <a:t>Lecture Series </a:t>
            </a:r>
          </a:p>
        </p:txBody>
      </p:sp>
      <p:sp>
        <p:nvSpPr>
          <p:cNvPr id="11" name="Rectangle 10"/>
          <p:cNvSpPr/>
          <p:nvPr/>
        </p:nvSpPr>
        <p:spPr>
          <a:xfrm>
            <a:off x="108284" y="8839200"/>
            <a:ext cx="6673201"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smtClean="0">
                <a:latin typeface="Times New Roman" pitchFamily="18" charset="0"/>
                <a:cs typeface="Times New Roman" pitchFamily="18" charset="0"/>
              </a:rPr>
              <a:t>10</a:t>
            </a:r>
            <a:endParaRPr lang="en-US" sz="900" dirty="0">
              <a:latin typeface="Times New Roman" pitchFamily="18" charset="0"/>
              <a:cs typeface="Times New Roman" pitchFamily="18" charset="0"/>
            </a:endParaRPr>
          </a:p>
        </p:txBody>
      </p:sp>
      <p:sp>
        <p:nvSpPr>
          <p:cNvPr id="18" name="TextBox 17"/>
          <p:cNvSpPr txBox="1"/>
          <p:nvPr/>
        </p:nvSpPr>
        <p:spPr>
          <a:xfrm>
            <a:off x="609600" y="6051802"/>
            <a:ext cx="2237874" cy="272798"/>
          </a:xfrm>
          <a:prstGeom prst="rect">
            <a:avLst/>
          </a:prstGeom>
          <a:noFill/>
        </p:spPr>
        <p:txBody>
          <a:bodyPr wrap="square" lIns="87279" tIns="43640" rIns="87279" bIns="43640" rtlCol="0">
            <a:spAutoFit/>
          </a:bodyPr>
          <a:lstStyle/>
          <a:p>
            <a:pPr algn="ctr"/>
            <a:r>
              <a:rPr lang="en-GB" sz="1200" dirty="0" err="1" smtClean="0">
                <a:solidFill>
                  <a:srgbClr val="002060"/>
                </a:solidFill>
                <a:latin typeface="Times New Roman" pitchFamily="18" charset="0"/>
                <a:cs typeface="Times New Roman" pitchFamily="18" charset="0"/>
              </a:rPr>
              <a:t>Ms.</a:t>
            </a:r>
            <a:r>
              <a:rPr lang="en-GB" sz="1200" dirty="0" smtClean="0">
                <a:solidFill>
                  <a:srgbClr val="002060"/>
                </a:solidFill>
                <a:latin typeface="Times New Roman" pitchFamily="18" charset="0"/>
                <a:cs typeface="Times New Roman" pitchFamily="18" charset="0"/>
              </a:rPr>
              <a:t> </a:t>
            </a:r>
            <a:r>
              <a:rPr lang="en-GB" sz="1200" dirty="0" err="1" smtClean="0">
                <a:solidFill>
                  <a:srgbClr val="002060"/>
                </a:solidFill>
                <a:latin typeface="Times New Roman" pitchFamily="18" charset="0"/>
                <a:cs typeface="Times New Roman" pitchFamily="18" charset="0"/>
              </a:rPr>
              <a:t>Fauzia</a:t>
            </a:r>
            <a:r>
              <a:rPr lang="en-GB" sz="1200" dirty="0" smtClean="0">
                <a:solidFill>
                  <a:srgbClr val="002060"/>
                </a:solidFill>
                <a:latin typeface="Times New Roman" pitchFamily="18" charset="0"/>
                <a:cs typeface="Times New Roman" pitchFamily="18" charset="0"/>
              </a:rPr>
              <a:t> </a:t>
            </a:r>
            <a:r>
              <a:rPr lang="en-GB" sz="1200" dirty="0" err="1" smtClean="0">
                <a:solidFill>
                  <a:srgbClr val="002060"/>
                </a:solidFill>
                <a:latin typeface="Times New Roman" pitchFamily="18" charset="0"/>
                <a:cs typeface="Times New Roman" pitchFamily="18" charset="0"/>
              </a:rPr>
              <a:t>Viqar</a:t>
            </a:r>
            <a:endParaRPr lang="en-GB" sz="1200" dirty="0">
              <a:solidFill>
                <a:srgbClr val="002060"/>
              </a:solidFill>
              <a:latin typeface="Times New Roman" pitchFamily="18" charset="0"/>
              <a:cs typeface="Times New Roman" pitchFamily="18" charset="0"/>
            </a:endParaRPr>
          </a:p>
        </p:txBody>
      </p:sp>
      <p:sp>
        <p:nvSpPr>
          <p:cNvPr id="19" name="TextBox 18"/>
          <p:cNvSpPr txBox="1"/>
          <p:nvPr/>
        </p:nvSpPr>
        <p:spPr>
          <a:xfrm>
            <a:off x="609600" y="3766351"/>
            <a:ext cx="2237874" cy="272798"/>
          </a:xfrm>
          <a:prstGeom prst="rect">
            <a:avLst/>
          </a:prstGeom>
          <a:noFill/>
        </p:spPr>
        <p:txBody>
          <a:bodyPr wrap="square" lIns="87279" tIns="43640" rIns="87279" bIns="43640" rtlCol="0">
            <a:spAutoFit/>
          </a:bodyPr>
          <a:lstStyle/>
          <a:p>
            <a:pPr algn="ctr"/>
            <a:r>
              <a:rPr lang="en-GB" sz="1200" dirty="0" smtClean="0">
                <a:solidFill>
                  <a:srgbClr val="002060"/>
                </a:solidFill>
                <a:latin typeface="Times New Roman" pitchFamily="18" charset="0"/>
                <a:cs typeface="Times New Roman" pitchFamily="18" charset="0"/>
              </a:rPr>
              <a:t>IGP (R) </a:t>
            </a:r>
            <a:r>
              <a:rPr lang="en-GB" sz="1200" dirty="0" err="1" smtClean="0">
                <a:solidFill>
                  <a:srgbClr val="002060"/>
                </a:solidFill>
                <a:latin typeface="Times New Roman" pitchFamily="18" charset="0"/>
                <a:cs typeface="Times New Roman" pitchFamily="18" charset="0"/>
              </a:rPr>
              <a:t>Shoaib</a:t>
            </a:r>
            <a:r>
              <a:rPr lang="en-GB" sz="1200" dirty="0" smtClean="0">
                <a:solidFill>
                  <a:srgbClr val="002060"/>
                </a:solidFill>
                <a:latin typeface="Times New Roman" pitchFamily="18" charset="0"/>
                <a:cs typeface="Times New Roman" pitchFamily="18" charset="0"/>
              </a:rPr>
              <a:t> </a:t>
            </a:r>
            <a:r>
              <a:rPr lang="en-GB" sz="1200" dirty="0" err="1" smtClean="0">
                <a:solidFill>
                  <a:srgbClr val="002060"/>
                </a:solidFill>
                <a:latin typeface="Times New Roman" pitchFamily="18" charset="0"/>
                <a:cs typeface="Times New Roman" pitchFamily="18" charset="0"/>
              </a:rPr>
              <a:t>Dastagir</a:t>
            </a:r>
            <a:r>
              <a:rPr lang="en-GB" sz="1200" dirty="0" smtClean="0">
                <a:solidFill>
                  <a:srgbClr val="002060"/>
                </a:solidFill>
                <a:latin typeface="Times New Roman" pitchFamily="18" charset="0"/>
                <a:cs typeface="Times New Roman" pitchFamily="18" charset="0"/>
              </a:rPr>
              <a:t>, </a:t>
            </a:r>
            <a:r>
              <a:rPr lang="en-GB" sz="1200" dirty="0">
                <a:solidFill>
                  <a:srgbClr val="002060"/>
                </a:solidFill>
                <a:latin typeface="Times New Roman" pitchFamily="18" charset="0"/>
                <a:cs typeface="Times New Roman" pitchFamily="18" charset="0"/>
              </a:rPr>
              <a:t>PSP</a:t>
            </a:r>
          </a:p>
        </p:txBody>
      </p:sp>
      <p:sp>
        <p:nvSpPr>
          <p:cNvPr id="25" name="TextBox 24"/>
          <p:cNvSpPr txBox="1"/>
          <p:nvPr/>
        </p:nvSpPr>
        <p:spPr>
          <a:xfrm>
            <a:off x="3854176" y="8476462"/>
            <a:ext cx="2237874" cy="272798"/>
          </a:xfrm>
          <a:prstGeom prst="rect">
            <a:avLst/>
          </a:prstGeom>
          <a:noFill/>
        </p:spPr>
        <p:txBody>
          <a:bodyPr wrap="square" lIns="87279" tIns="43640" rIns="87279" bIns="43640" rtlCol="0">
            <a:spAutoFit/>
          </a:bodyPr>
          <a:lstStyle/>
          <a:p>
            <a:pPr algn="ctr"/>
            <a:r>
              <a:rPr lang="en-GB" sz="1200" dirty="0" smtClean="0">
                <a:solidFill>
                  <a:srgbClr val="002060"/>
                </a:solidFill>
                <a:latin typeface="Times New Roman" pitchFamily="18" charset="0"/>
                <a:cs typeface="Times New Roman" pitchFamily="18" charset="0"/>
              </a:rPr>
              <a:t>DIG Umar </a:t>
            </a:r>
            <a:r>
              <a:rPr lang="en-GB" sz="1200" dirty="0" err="1" smtClean="0">
                <a:solidFill>
                  <a:srgbClr val="002060"/>
                </a:solidFill>
                <a:latin typeface="Times New Roman" pitchFamily="18" charset="0"/>
                <a:cs typeface="Times New Roman" pitchFamily="18" charset="0"/>
              </a:rPr>
              <a:t>Riaz</a:t>
            </a:r>
            <a:r>
              <a:rPr lang="en-GB" sz="1200" dirty="0" smtClean="0">
                <a:solidFill>
                  <a:srgbClr val="002060"/>
                </a:solidFill>
                <a:latin typeface="Times New Roman" pitchFamily="18" charset="0"/>
                <a:cs typeface="Times New Roman" pitchFamily="18" charset="0"/>
              </a:rPr>
              <a:t>, PSP</a:t>
            </a:r>
            <a:endParaRPr lang="en-GB" sz="1200" dirty="0">
              <a:solidFill>
                <a:srgbClr val="002060"/>
              </a:solidFill>
              <a:latin typeface="Times New Roman" pitchFamily="18" charset="0"/>
              <a:cs typeface="Times New Roman" pitchFamily="18" charset="0"/>
            </a:endParaRPr>
          </a:p>
        </p:txBody>
      </p:sp>
      <p:sp>
        <p:nvSpPr>
          <p:cNvPr id="27" name="TextBox 26"/>
          <p:cNvSpPr txBox="1"/>
          <p:nvPr/>
        </p:nvSpPr>
        <p:spPr>
          <a:xfrm>
            <a:off x="3676843" y="3742840"/>
            <a:ext cx="2438400" cy="272798"/>
          </a:xfrm>
          <a:prstGeom prst="rect">
            <a:avLst/>
          </a:prstGeom>
          <a:noFill/>
        </p:spPr>
        <p:txBody>
          <a:bodyPr wrap="square" lIns="87279" tIns="43640" rIns="87279" bIns="43640" rtlCol="0">
            <a:spAutoFit/>
          </a:bodyPr>
          <a:lstStyle/>
          <a:p>
            <a:pPr algn="ctr"/>
            <a:r>
              <a:rPr lang="en-GB" sz="1200" dirty="0">
                <a:solidFill>
                  <a:srgbClr val="002060"/>
                </a:solidFill>
                <a:latin typeface="Times New Roman" pitchFamily="18" charset="0"/>
                <a:cs typeface="Times New Roman" pitchFamily="18" charset="0"/>
              </a:rPr>
              <a:t>IGP (R) Tariq Masood </a:t>
            </a:r>
            <a:r>
              <a:rPr lang="en-GB" sz="1200" dirty="0" err="1">
                <a:solidFill>
                  <a:srgbClr val="002060"/>
                </a:solidFill>
                <a:latin typeface="Times New Roman" pitchFamily="18" charset="0"/>
                <a:cs typeface="Times New Roman" pitchFamily="18" charset="0"/>
              </a:rPr>
              <a:t>Yasin</a:t>
            </a:r>
            <a:r>
              <a:rPr lang="en-GB" sz="1200" dirty="0">
                <a:solidFill>
                  <a:srgbClr val="002060"/>
                </a:solidFill>
                <a:latin typeface="Times New Roman" pitchFamily="18" charset="0"/>
                <a:cs typeface="Times New Roman" pitchFamily="18" charset="0"/>
              </a:rPr>
              <a:t>, PSP</a:t>
            </a:r>
          </a:p>
        </p:txBody>
      </p:sp>
      <p:sp>
        <p:nvSpPr>
          <p:cNvPr id="28" name="TextBox 27"/>
          <p:cNvSpPr txBox="1"/>
          <p:nvPr/>
        </p:nvSpPr>
        <p:spPr>
          <a:xfrm>
            <a:off x="3240764" y="6019801"/>
            <a:ext cx="3392590" cy="272798"/>
          </a:xfrm>
          <a:prstGeom prst="rect">
            <a:avLst/>
          </a:prstGeom>
          <a:noFill/>
        </p:spPr>
        <p:txBody>
          <a:bodyPr wrap="square" lIns="87279" tIns="43640" rIns="87279" bIns="43640" rtlCol="0">
            <a:spAutoFit/>
          </a:bodyPr>
          <a:lstStyle/>
          <a:p>
            <a:pPr algn="ctr"/>
            <a:r>
              <a:rPr lang="en-GB" sz="1200" dirty="0" smtClean="0">
                <a:solidFill>
                  <a:srgbClr val="002060"/>
                </a:solidFill>
                <a:latin typeface="Times New Roman" pitchFamily="18" charset="0"/>
                <a:cs typeface="Times New Roman" pitchFamily="18" charset="0"/>
              </a:rPr>
              <a:t>Commandant, NPA Muhammad </a:t>
            </a:r>
            <a:r>
              <a:rPr lang="en-GB" sz="1200" dirty="0" err="1" smtClean="0">
                <a:solidFill>
                  <a:srgbClr val="002060"/>
                </a:solidFill>
                <a:latin typeface="Times New Roman" pitchFamily="18" charset="0"/>
                <a:cs typeface="Times New Roman" pitchFamily="18" charset="0"/>
              </a:rPr>
              <a:t>Idrees</a:t>
            </a:r>
            <a:r>
              <a:rPr lang="en-GB" sz="1200" dirty="0" smtClean="0">
                <a:solidFill>
                  <a:srgbClr val="002060"/>
                </a:solidFill>
                <a:latin typeface="Times New Roman" pitchFamily="18" charset="0"/>
                <a:cs typeface="Times New Roman" pitchFamily="18" charset="0"/>
              </a:rPr>
              <a:t> Ahmed, PSP</a:t>
            </a:r>
            <a:endParaRPr lang="en-GB" sz="1200" dirty="0">
              <a:solidFill>
                <a:srgbClr val="002060"/>
              </a:solidFill>
              <a:latin typeface="Times New Roman" pitchFamily="18" charset="0"/>
              <a:cs typeface="Times New Roman" pitchFamily="18" charset="0"/>
            </a:endParaRPr>
          </a:p>
        </p:txBody>
      </p:sp>
      <p:sp>
        <p:nvSpPr>
          <p:cNvPr id="30" name="TextBox 29"/>
          <p:cNvSpPr txBox="1"/>
          <p:nvPr/>
        </p:nvSpPr>
        <p:spPr>
          <a:xfrm>
            <a:off x="174483" y="8490202"/>
            <a:ext cx="3108107" cy="272798"/>
          </a:xfrm>
          <a:prstGeom prst="rect">
            <a:avLst/>
          </a:prstGeom>
          <a:noFill/>
        </p:spPr>
        <p:txBody>
          <a:bodyPr wrap="square" lIns="87279" tIns="43640" rIns="87279" bIns="43640" rtlCol="0">
            <a:spAutoFit/>
          </a:bodyPr>
          <a:lstStyle/>
          <a:p>
            <a:pPr algn="ctr"/>
            <a:r>
              <a:rPr lang="en-GB" sz="1200" dirty="0" smtClean="0">
                <a:solidFill>
                  <a:srgbClr val="002060"/>
                </a:solidFill>
                <a:latin typeface="Times New Roman" pitchFamily="18" charset="0"/>
                <a:cs typeface="Times New Roman" pitchFamily="18" charset="0"/>
              </a:rPr>
              <a:t>Addl. IGP Muhammad Ali </a:t>
            </a:r>
            <a:r>
              <a:rPr lang="en-GB" sz="1200" dirty="0" err="1" smtClean="0">
                <a:solidFill>
                  <a:srgbClr val="002060"/>
                </a:solidFill>
                <a:latin typeface="Times New Roman" pitchFamily="18" charset="0"/>
                <a:cs typeface="Times New Roman" pitchFamily="18" charset="0"/>
              </a:rPr>
              <a:t>Babakhail</a:t>
            </a:r>
            <a:r>
              <a:rPr lang="en-GB" sz="1200" dirty="0" smtClean="0">
                <a:solidFill>
                  <a:srgbClr val="002060"/>
                </a:solidFill>
                <a:latin typeface="Times New Roman" pitchFamily="18" charset="0"/>
                <a:cs typeface="Times New Roman" pitchFamily="18" charset="0"/>
              </a:rPr>
              <a:t>, PSP</a:t>
            </a:r>
            <a:endParaRPr lang="en-GB" sz="1200" dirty="0">
              <a:solidFill>
                <a:srgbClr val="002060"/>
              </a:solidFill>
              <a:latin typeface="Times New Roman" pitchFamily="18" charset="0"/>
              <a:cs typeface="Times New Roman"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462" y="6452232"/>
            <a:ext cx="2971801" cy="19812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3814" y="6452232"/>
            <a:ext cx="3069176" cy="197777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4038600"/>
            <a:ext cx="2971801" cy="198120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8525" y="3982713"/>
            <a:ext cx="3069176" cy="19812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736" y="1760549"/>
            <a:ext cx="3009527" cy="2006351"/>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38525" y="1729647"/>
            <a:ext cx="3069176" cy="2046118"/>
          </a:xfrm>
          <a:prstGeom prst="rect">
            <a:avLst/>
          </a:prstGeom>
        </p:spPr>
      </p:pic>
      <p:sp>
        <p:nvSpPr>
          <p:cNvPr id="22" name="Rectangle 21"/>
          <p:cNvSpPr/>
          <p:nvPr/>
        </p:nvSpPr>
        <p:spPr>
          <a:xfrm>
            <a:off x="5791200" y="304800"/>
            <a:ext cx="725590" cy="1118521"/>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spTree>
    <p:extLst>
      <p:ext uri="{BB962C8B-B14F-4D97-AF65-F5344CB8AC3E}">
        <p14:creationId xmlns:p14="http://schemas.microsoft.com/office/powerpoint/2010/main" val="26556755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1371600" y="1371600"/>
            <a:ext cx="5393287" cy="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442536" y="601980"/>
            <a:ext cx="5339264" cy="461655"/>
          </a:xfrm>
          <a:prstGeom prst="rect">
            <a:avLst/>
          </a:prstGeom>
          <a:solidFill>
            <a:srgbClr val="102540"/>
          </a:solidFill>
        </p:spPr>
        <p:txBody>
          <a:bodyPr wrap="square" lIns="91430" tIns="45715" rIns="91430" bIns="45715" rtlCol="0" anchor="ctr">
            <a:spAutoFit/>
          </a:bodyPr>
          <a:lstStyle/>
          <a:p>
            <a:r>
              <a:rPr lang="en-US" sz="2400" dirty="0" smtClean="0">
                <a:solidFill>
                  <a:schemeClr val="bg1"/>
                </a:solidFill>
                <a:latin typeface="Times New Roman" pitchFamily="18" charset="0"/>
                <a:cs typeface="Times New Roman" pitchFamily="18" charset="0"/>
              </a:rPr>
              <a:t>27</a:t>
            </a:r>
            <a:r>
              <a:rPr lang="en-US" sz="2400" baseline="30000" dirty="0" smtClean="0">
                <a:solidFill>
                  <a:schemeClr val="bg1"/>
                </a:solidFill>
                <a:latin typeface="Times New Roman" pitchFamily="18" charset="0"/>
                <a:cs typeface="Times New Roman" pitchFamily="18" charset="0"/>
              </a:rPr>
              <a:t>th</a:t>
            </a:r>
            <a:r>
              <a:rPr lang="en-US" sz="2400" dirty="0" smtClean="0">
                <a:solidFill>
                  <a:schemeClr val="bg1"/>
                </a:solidFill>
                <a:latin typeface="Times New Roman" pitchFamily="18" charset="0"/>
                <a:cs typeface="Times New Roman" pitchFamily="18" charset="0"/>
              </a:rPr>
              <a:t> ICC </a:t>
            </a:r>
            <a:r>
              <a:rPr lang="en-US" sz="2400" dirty="0">
                <a:solidFill>
                  <a:schemeClr val="bg1"/>
                </a:solidFill>
                <a:latin typeface="Times New Roman" pitchFamily="18" charset="0"/>
                <a:cs typeface="Times New Roman" pitchFamily="18" charset="0"/>
              </a:rPr>
              <a:t>Study Visits</a:t>
            </a:r>
          </a:p>
        </p:txBody>
      </p:sp>
      <p:sp>
        <p:nvSpPr>
          <p:cNvPr id="11" name="Rectangle 10"/>
          <p:cNvSpPr/>
          <p:nvPr/>
        </p:nvSpPr>
        <p:spPr>
          <a:xfrm>
            <a:off x="108599" y="8839200"/>
            <a:ext cx="6673201"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smtClean="0">
                <a:latin typeface="Times New Roman" pitchFamily="18" charset="0"/>
                <a:cs typeface="Times New Roman" pitchFamily="18" charset="0"/>
              </a:rPr>
              <a:t>11</a:t>
            </a:r>
            <a:endParaRPr lang="en-US" sz="900" dirty="0">
              <a:latin typeface="Times New Roman" pitchFamily="18" charset="0"/>
              <a:cs typeface="Times New Roman" pitchFamily="18" charset="0"/>
            </a:endParaRPr>
          </a:p>
        </p:txBody>
      </p:sp>
      <p:sp>
        <p:nvSpPr>
          <p:cNvPr id="21" name="Rectangle 20"/>
          <p:cNvSpPr/>
          <p:nvPr/>
        </p:nvSpPr>
        <p:spPr>
          <a:xfrm flipV="1">
            <a:off x="4584032" y="3345334"/>
            <a:ext cx="1660358" cy="242021"/>
          </a:xfrm>
          <a:prstGeom prst="rect">
            <a:avLst/>
          </a:prstGeom>
        </p:spPr>
        <p:txBody>
          <a:bodyPr wrap="square" lIns="87279" tIns="43640" rIns="87279" bIns="43640">
            <a:spAutoFit/>
          </a:bodyPr>
          <a:lstStyle/>
          <a:p>
            <a:pPr algn="ctr"/>
            <a:endParaRPr lang="en-GB" sz="1000" dirty="0">
              <a:solidFill>
                <a:srgbClr val="002060"/>
              </a:solidFill>
              <a:latin typeface="Times New Roman" pitchFamily="18" charset="0"/>
              <a:cs typeface="Times New Roman" pitchFamily="18" charset="0"/>
            </a:endParaRPr>
          </a:p>
        </p:txBody>
      </p:sp>
      <p:sp>
        <p:nvSpPr>
          <p:cNvPr id="31" name="TextBox 30"/>
          <p:cNvSpPr txBox="1"/>
          <p:nvPr/>
        </p:nvSpPr>
        <p:spPr>
          <a:xfrm>
            <a:off x="3657600" y="8417366"/>
            <a:ext cx="3176337" cy="242021"/>
          </a:xfrm>
          <a:prstGeom prst="rect">
            <a:avLst/>
          </a:prstGeom>
          <a:noFill/>
        </p:spPr>
        <p:txBody>
          <a:bodyPr wrap="square" lIns="87279" tIns="43640" rIns="87279" bIns="43640" rtlCol="0">
            <a:spAutoFit/>
          </a:bodyPr>
          <a:lstStyle/>
          <a:p>
            <a:pPr algn="ctr"/>
            <a:r>
              <a:rPr lang="en-GB" sz="1000" dirty="0">
                <a:solidFill>
                  <a:srgbClr val="FF0000"/>
                </a:solidFill>
                <a:latin typeface="Times New Roman" pitchFamily="18" charset="0"/>
                <a:cs typeface="Times New Roman" pitchFamily="18" charset="0"/>
              </a:rPr>
              <a:t>Call on Chief Minister </a:t>
            </a:r>
            <a:r>
              <a:rPr lang="en-GB" sz="1000" dirty="0" err="1" smtClean="0">
                <a:solidFill>
                  <a:srgbClr val="FF0000"/>
                </a:solidFill>
                <a:latin typeface="Times New Roman" pitchFamily="18" charset="0"/>
                <a:cs typeface="Times New Roman" pitchFamily="18" charset="0"/>
              </a:rPr>
              <a:t>Gilgit</a:t>
            </a:r>
            <a:r>
              <a:rPr lang="en-GB" sz="1000" dirty="0" smtClean="0">
                <a:solidFill>
                  <a:srgbClr val="FF0000"/>
                </a:solidFill>
                <a:latin typeface="Times New Roman" pitchFamily="18" charset="0"/>
                <a:cs typeface="Times New Roman" pitchFamily="18" charset="0"/>
              </a:rPr>
              <a:t> </a:t>
            </a:r>
            <a:r>
              <a:rPr lang="en-GB" sz="1000" dirty="0" err="1" smtClean="0">
                <a:solidFill>
                  <a:srgbClr val="FF0000"/>
                </a:solidFill>
                <a:latin typeface="Times New Roman" pitchFamily="18" charset="0"/>
                <a:cs typeface="Times New Roman" pitchFamily="18" charset="0"/>
              </a:rPr>
              <a:t>Baltistan</a:t>
            </a:r>
            <a:r>
              <a:rPr lang="en-GB" sz="1000" dirty="0" smtClean="0">
                <a:solidFill>
                  <a:srgbClr val="FF0000"/>
                </a:solidFill>
                <a:latin typeface="Times New Roman" pitchFamily="18" charset="0"/>
                <a:cs typeface="Times New Roman" pitchFamily="18" charset="0"/>
              </a:rPr>
              <a:t> at </a:t>
            </a:r>
            <a:r>
              <a:rPr lang="en-GB" sz="1000" dirty="0">
                <a:solidFill>
                  <a:srgbClr val="FF0000"/>
                </a:solidFill>
                <a:latin typeface="Times New Roman" pitchFamily="18" charset="0"/>
                <a:cs typeface="Times New Roman" pitchFamily="18" charset="0"/>
              </a:rPr>
              <a:t>CM office </a:t>
            </a:r>
            <a:r>
              <a:rPr lang="en-GB" sz="1000" dirty="0" err="1" smtClean="0">
                <a:solidFill>
                  <a:srgbClr val="FF0000"/>
                </a:solidFill>
                <a:latin typeface="Times New Roman" pitchFamily="18" charset="0"/>
                <a:cs typeface="Times New Roman" pitchFamily="18" charset="0"/>
              </a:rPr>
              <a:t>Gilgit</a:t>
            </a:r>
            <a:endParaRPr lang="en-GB" sz="1000" dirty="0">
              <a:solidFill>
                <a:srgbClr val="FF0000"/>
              </a:solidFill>
              <a:latin typeface="Times New Roman" pitchFamily="18" charset="0"/>
              <a:cs typeface="Times New Roman" pitchFamily="18" charset="0"/>
            </a:endParaRPr>
          </a:p>
        </p:txBody>
      </p:sp>
      <p:sp>
        <p:nvSpPr>
          <p:cNvPr id="18" name="TextBox 17"/>
          <p:cNvSpPr txBox="1"/>
          <p:nvPr/>
        </p:nvSpPr>
        <p:spPr>
          <a:xfrm>
            <a:off x="3581400" y="3435540"/>
            <a:ext cx="3132221" cy="242021"/>
          </a:xfrm>
          <a:prstGeom prst="rect">
            <a:avLst/>
          </a:prstGeom>
          <a:noFill/>
        </p:spPr>
        <p:txBody>
          <a:bodyPr wrap="square" lIns="87279" tIns="43640" rIns="87279" bIns="43640" rtlCol="0">
            <a:spAutoFit/>
          </a:bodyPr>
          <a:lstStyle/>
          <a:p>
            <a:pPr algn="ctr"/>
            <a:r>
              <a:rPr lang="en-GB" sz="1000" dirty="0" smtClean="0">
                <a:solidFill>
                  <a:schemeClr val="tx2"/>
                </a:solidFill>
                <a:latin typeface="Times New Roman" pitchFamily="18" charset="0"/>
                <a:cs typeface="Times New Roman" pitchFamily="18" charset="0"/>
              </a:rPr>
              <a:t>Call on Chief Minister Balochistan at CM office Quetta</a:t>
            </a:r>
            <a:endParaRPr lang="en-GB" sz="1000" dirty="0">
              <a:solidFill>
                <a:schemeClr val="tx2"/>
              </a:solidFill>
              <a:latin typeface="Times New Roman" pitchFamily="18" charset="0"/>
              <a:cs typeface="Times New Roman" pitchFamily="18" charset="0"/>
            </a:endParaRPr>
          </a:p>
        </p:txBody>
      </p:sp>
      <p:sp>
        <p:nvSpPr>
          <p:cNvPr id="22" name="TextBox 21"/>
          <p:cNvSpPr txBox="1"/>
          <p:nvPr/>
        </p:nvSpPr>
        <p:spPr>
          <a:xfrm>
            <a:off x="348057" y="5867400"/>
            <a:ext cx="3031958" cy="251146"/>
          </a:xfrm>
          <a:prstGeom prst="rect">
            <a:avLst/>
          </a:prstGeom>
          <a:noFill/>
        </p:spPr>
        <p:txBody>
          <a:bodyPr wrap="square" lIns="87279" tIns="43640" rIns="87279" bIns="43640" rtlCol="0">
            <a:spAutoFit/>
          </a:bodyPr>
          <a:lstStyle/>
          <a:p>
            <a:pPr algn="ctr"/>
            <a:r>
              <a:rPr lang="en-GB" sz="1000" dirty="0">
                <a:solidFill>
                  <a:schemeClr val="tx2"/>
                </a:solidFill>
                <a:latin typeface="Times New Roman" pitchFamily="18" charset="0"/>
                <a:cs typeface="Times New Roman" pitchFamily="18" charset="0"/>
              </a:rPr>
              <a:t>Call on Chief Minister Sindh at CM office , Karachi </a:t>
            </a:r>
          </a:p>
        </p:txBody>
      </p:sp>
      <p:cxnSp>
        <p:nvCxnSpPr>
          <p:cNvPr id="30" name="Straight Connector 29"/>
          <p:cNvCxnSpPr/>
          <p:nvPr/>
        </p:nvCxnSpPr>
        <p:spPr>
          <a:xfrm>
            <a:off x="1388513" y="304800"/>
            <a:ext cx="5393287" cy="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620260" y="5867400"/>
            <a:ext cx="3031958" cy="242021"/>
          </a:xfrm>
          <a:prstGeom prst="rect">
            <a:avLst/>
          </a:prstGeom>
          <a:noFill/>
        </p:spPr>
        <p:txBody>
          <a:bodyPr wrap="square" lIns="87279" tIns="43640" rIns="87279" bIns="43640" rtlCol="0">
            <a:spAutoFit/>
          </a:bodyPr>
          <a:lstStyle/>
          <a:p>
            <a:pPr algn="ctr"/>
            <a:r>
              <a:rPr lang="en-GB" sz="1000" dirty="0">
                <a:solidFill>
                  <a:schemeClr val="tx2"/>
                </a:solidFill>
                <a:latin typeface="Times New Roman" pitchFamily="18" charset="0"/>
                <a:cs typeface="Times New Roman" pitchFamily="18" charset="0"/>
              </a:rPr>
              <a:t>Group Photo </a:t>
            </a:r>
            <a:r>
              <a:rPr lang="en-GB" sz="1000" dirty="0" smtClean="0">
                <a:solidFill>
                  <a:schemeClr val="tx2"/>
                </a:solidFill>
                <a:latin typeface="Times New Roman" pitchFamily="18" charset="0"/>
                <a:cs typeface="Times New Roman" pitchFamily="18" charset="0"/>
              </a:rPr>
              <a:t>with IG Sindh</a:t>
            </a:r>
            <a:endParaRPr lang="en-GB" sz="1000" dirty="0">
              <a:solidFill>
                <a:schemeClr val="tx2"/>
              </a:solidFill>
              <a:latin typeface="Times New Roman" pitchFamily="18" charset="0"/>
              <a:cs typeface="Times New Roman"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639310" y="6230948"/>
            <a:ext cx="2869854" cy="201573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057" y="3809999"/>
            <a:ext cx="3085348" cy="201167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9310" y="3809999"/>
            <a:ext cx="2869855" cy="200627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3321" y="1677648"/>
            <a:ext cx="2805844" cy="169404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6230948"/>
            <a:ext cx="3052405" cy="2036747"/>
          </a:xfrm>
          <a:prstGeom prst="rect">
            <a:avLst/>
          </a:prstGeom>
        </p:spPr>
      </p:pic>
      <p:sp>
        <p:nvSpPr>
          <p:cNvPr id="20" name="TextBox 19"/>
          <p:cNvSpPr txBox="1"/>
          <p:nvPr/>
        </p:nvSpPr>
        <p:spPr>
          <a:xfrm>
            <a:off x="750722" y="8417365"/>
            <a:ext cx="2521088" cy="242021"/>
          </a:xfrm>
          <a:prstGeom prst="rect">
            <a:avLst/>
          </a:prstGeom>
          <a:noFill/>
        </p:spPr>
        <p:txBody>
          <a:bodyPr wrap="square" lIns="87279" tIns="43640" rIns="87279" bIns="43640" rtlCol="0">
            <a:spAutoFit/>
          </a:bodyPr>
          <a:lstStyle/>
          <a:p>
            <a:pPr algn="ctr"/>
            <a:r>
              <a:rPr lang="en-GB" sz="1000" dirty="0">
                <a:solidFill>
                  <a:schemeClr val="tx2"/>
                </a:solidFill>
                <a:latin typeface="Times New Roman" pitchFamily="18" charset="0"/>
                <a:cs typeface="Times New Roman" pitchFamily="18" charset="0"/>
              </a:rPr>
              <a:t>Call on </a:t>
            </a:r>
            <a:r>
              <a:rPr lang="en-GB" sz="1000" dirty="0" smtClean="0">
                <a:solidFill>
                  <a:schemeClr val="tx2"/>
                </a:solidFill>
                <a:latin typeface="Times New Roman" pitchFamily="18" charset="0"/>
                <a:cs typeface="Times New Roman" pitchFamily="18" charset="0"/>
              </a:rPr>
              <a:t>Addl. IGP Karachi Police Office</a:t>
            </a:r>
            <a:endParaRPr lang="en-GB" sz="1000" dirty="0">
              <a:solidFill>
                <a:schemeClr val="tx2"/>
              </a:solidFill>
              <a:latin typeface="Times New Roman" pitchFamily="18" charset="0"/>
              <a:cs typeface="Times New Roman" pitchFamily="18" charset="0"/>
            </a:endParaRPr>
          </a:p>
        </p:txBody>
      </p:sp>
      <p:sp>
        <p:nvSpPr>
          <p:cNvPr id="24" name="TextBox 23"/>
          <p:cNvSpPr txBox="1"/>
          <p:nvPr/>
        </p:nvSpPr>
        <p:spPr>
          <a:xfrm>
            <a:off x="364958" y="1600200"/>
            <a:ext cx="3140242" cy="2027125"/>
          </a:xfrm>
          <a:prstGeom prst="rect">
            <a:avLst/>
          </a:prstGeom>
          <a:noFill/>
        </p:spPr>
        <p:txBody>
          <a:bodyPr wrap="square" lIns="87279" tIns="43640" rIns="87279" bIns="43640" rtlCol="0">
            <a:spAutoFit/>
          </a:bodyPr>
          <a:lstStyle/>
          <a:p>
            <a:pPr algn="just">
              <a:lnSpc>
                <a:spcPct val="150000"/>
              </a:lnSpc>
            </a:pPr>
            <a:r>
              <a:rPr lang="en-US" sz="1200" dirty="0">
                <a:solidFill>
                  <a:schemeClr val="tx2"/>
                </a:solidFill>
                <a:latin typeface="Times New Roman" pitchFamily="18" charset="0"/>
                <a:cs typeface="Times New Roman" pitchFamily="18" charset="0"/>
              </a:rPr>
              <a:t>As part of their training, the under-training officers of the </a:t>
            </a:r>
            <a:r>
              <a:rPr lang="en-US" sz="1200" dirty="0" smtClean="0">
                <a:solidFill>
                  <a:schemeClr val="tx2"/>
                </a:solidFill>
                <a:latin typeface="Times New Roman" pitchFamily="18" charset="0"/>
                <a:cs typeface="Times New Roman" pitchFamily="18" charset="0"/>
              </a:rPr>
              <a:t>27</a:t>
            </a:r>
            <a:r>
              <a:rPr lang="en-US" sz="1200" baseline="30000" dirty="0" smtClean="0">
                <a:solidFill>
                  <a:schemeClr val="tx2"/>
                </a:solidFill>
                <a:latin typeface="Times New Roman" pitchFamily="18" charset="0"/>
                <a:cs typeface="Times New Roman" pitchFamily="18" charset="0"/>
              </a:rPr>
              <a:t>th</a:t>
            </a:r>
            <a:r>
              <a:rPr lang="en-US" sz="1200" dirty="0" smtClean="0">
                <a:solidFill>
                  <a:schemeClr val="tx2"/>
                </a:solidFill>
                <a:latin typeface="Times New Roman" pitchFamily="18" charset="0"/>
                <a:cs typeface="Times New Roman" pitchFamily="18" charset="0"/>
              </a:rPr>
              <a:t> ICC </a:t>
            </a:r>
            <a:r>
              <a:rPr lang="en-US" sz="1200" dirty="0">
                <a:solidFill>
                  <a:schemeClr val="tx2"/>
                </a:solidFill>
                <a:latin typeface="Times New Roman" pitchFamily="18" charset="0"/>
                <a:cs typeface="Times New Roman" pitchFamily="18" charset="0"/>
              </a:rPr>
              <a:t>undertook country study tours across all provinces of Pakistan. During these visits, they met with Chief Ministers, Governors, and Inspectors General of Police to gain insights into provincial governance and policing practices</a:t>
            </a:r>
            <a:endParaRPr lang="en-GB" sz="1200" dirty="0">
              <a:solidFill>
                <a:schemeClr val="tx2"/>
              </a:solidFill>
              <a:latin typeface="Times New Roman" pitchFamily="18" charset="0"/>
              <a:cs typeface="Times New Roman" pitchFamily="18" charset="0"/>
            </a:endParaRPr>
          </a:p>
        </p:txBody>
      </p:sp>
      <p:sp>
        <p:nvSpPr>
          <p:cNvPr id="23" name="Rectangle 22"/>
          <p:cNvSpPr/>
          <p:nvPr/>
        </p:nvSpPr>
        <p:spPr>
          <a:xfrm>
            <a:off x="265010" y="228600"/>
            <a:ext cx="801790" cy="11947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spTree>
    <p:extLst>
      <p:ext uri="{BB962C8B-B14F-4D97-AF65-F5344CB8AC3E}">
        <p14:creationId xmlns:p14="http://schemas.microsoft.com/office/powerpoint/2010/main" val="22626516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76200" y="304800"/>
            <a:ext cx="5357192" cy="90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 y="609600"/>
            <a:ext cx="5357192" cy="461655"/>
          </a:xfrm>
          <a:prstGeom prst="rect">
            <a:avLst/>
          </a:prstGeom>
          <a:solidFill>
            <a:srgbClr val="102540"/>
          </a:solidFill>
        </p:spPr>
        <p:txBody>
          <a:bodyPr wrap="square" lIns="91430" tIns="45715" rIns="91430" bIns="45715" rtlCol="0" anchor="ctr">
            <a:spAutoFit/>
          </a:bodyPr>
          <a:lstStyle/>
          <a:p>
            <a:r>
              <a:rPr lang="en-US" sz="2400" dirty="0" smtClean="0">
                <a:solidFill>
                  <a:schemeClr val="bg1"/>
                </a:solidFill>
                <a:latin typeface="Times New Roman" pitchFamily="18" charset="0"/>
                <a:cs typeface="Times New Roman" pitchFamily="18" charset="0"/>
              </a:rPr>
              <a:t>27</a:t>
            </a:r>
            <a:r>
              <a:rPr lang="en-US" sz="2400" baseline="30000" dirty="0" smtClean="0">
                <a:solidFill>
                  <a:schemeClr val="bg1"/>
                </a:solidFill>
                <a:latin typeface="Times New Roman" pitchFamily="18" charset="0"/>
                <a:cs typeface="Times New Roman" pitchFamily="18" charset="0"/>
              </a:rPr>
              <a:t>th</a:t>
            </a:r>
            <a:r>
              <a:rPr lang="en-US" sz="2400" dirty="0" smtClean="0">
                <a:solidFill>
                  <a:schemeClr val="bg1"/>
                </a:solidFill>
                <a:latin typeface="Times New Roman" pitchFamily="18" charset="0"/>
                <a:cs typeface="Times New Roman" pitchFamily="18" charset="0"/>
              </a:rPr>
              <a:t> ICC Visit to Police Organizations</a:t>
            </a:r>
            <a:endParaRPr lang="en-US" sz="2400" dirty="0">
              <a:solidFill>
                <a:schemeClr val="bg1"/>
              </a:solidFill>
              <a:latin typeface="Times New Roman" pitchFamily="18" charset="0"/>
              <a:cs typeface="Times New Roman" pitchFamily="18" charset="0"/>
            </a:endParaRPr>
          </a:p>
        </p:txBody>
      </p:sp>
      <p:sp>
        <p:nvSpPr>
          <p:cNvPr id="11" name="Rectangle 10"/>
          <p:cNvSpPr/>
          <p:nvPr/>
        </p:nvSpPr>
        <p:spPr>
          <a:xfrm>
            <a:off x="108284" y="8839200"/>
            <a:ext cx="6673201"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smtClean="0">
                <a:latin typeface="Times New Roman" pitchFamily="18" charset="0"/>
                <a:cs typeface="Times New Roman" pitchFamily="18" charset="0"/>
              </a:rPr>
              <a:t>12</a:t>
            </a:r>
            <a:endParaRPr lang="en-US" sz="900" dirty="0">
              <a:latin typeface="Times New Roman" pitchFamily="18" charset="0"/>
              <a:cs typeface="Times New Roman" pitchFamily="18" charset="0"/>
            </a:endParaRPr>
          </a:p>
        </p:txBody>
      </p:sp>
      <p:sp>
        <p:nvSpPr>
          <p:cNvPr id="23" name="TextBox 22"/>
          <p:cNvSpPr txBox="1"/>
          <p:nvPr/>
        </p:nvSpPr>
        <p:spPr>
          <a:xfrm>
            <a:off x="156410" y="5943600"/>
            <a:ext cx="3196390" cy="272798"/>
          </a:xfrm>
          <a:prstGeom prst="rect">
            <a:avLst/>
          </a:prstGeom>
          <a:noFill/>
        </p:spPr>
        <p:txBody>
          <a:bodyPr wrap="square" lIns="87279" tIns="43640" rIns="87279" bIns="43640" rtlCol="0">
            <a:spAutoFit/>
          </a:bodyPr>
          <a:lstStyle/>
          <a:p>
            <a:pPr algn="ctr"/>
            <a:r>
              <a:rPr lang="en-GB" sz="1200" dirty="0">
                <a:solidFill>
                  <a:srgbClr val="002060"/>
                </a:solidFill>
                <a:latin typeface="Times New Roman" pitchFamily="18" charset="0"/>
                <a:cs typeface="Times New Roman" pitchFamily="18" charset="0"/>
              </a:rPr>
              <a:t>Visit to </a:t>
            </a:r>
            <a:r>
              <a:rPr lang="en-GB" sz="1200" dirty="0" smtClean="0">
                <a:solidFill>
                  <a:srgbClr val="002060"/>
                </a:solidFill>
                <a:latin typeface="Times New Roman" pitchFamily="18" charset="0"/>
                <a:cs typeface="Times New Roman" pitchFamily="18" charset="0"/>
              </a:rPr>
              <a:t>NHMP  </a:t>
            </a:r>
            <a:r>
              <a:rPr lang="en-GB" sz="1200" dirty="0">
                <a:solidFill>
                  <a:srgbClr val="002060"/>
                </a:solidFill>
                <a:latin typeface="Times New Roman" pitchFamily="18" charset="0"/>
                <a:cs typeface="Times New Roman" pitchFamily="18" charset="0"/>
              </a:rPr>
              <a:t>by </a:t>
            </a:r>
            <a:r>
              <a:rPr lang="en-GB" sz="1200" dirty="0" err="1">
                <a:solidFill>
                  <a:srgbClr val="002060"/>
                </a:solidFill>
                <a:latin typeface="Times New Roman" pitchFamily="18" charset="0"/>
                <a:cs typeface="Times New Roman" pitchFamily="18" charset="0"/>
              </a:rPr>
              <a:t>ASsP</a:t>
            </a:r>
            <a:r>
              <a:rPr lang="en-GB" sz="1200" dirty="0">
                <a:solidFill>
                  <a:srgbClr val="002060"/>
                </a:solidFill>
                <a:latin typeface="Times New Roman" pitchFamily="18" charset="0"/>
                <a:cs typeface="Times New Roman" pitchFamily="18" charset="0"/>
              </a:rPr>
              <a:t> </a:t>
            </a:r>
            <a:r>
              <a:rPr lang="en-GB" sz="1200" dirty="0" smtClean="0">
                <a:solidFill>
                  <a:srgbClr val="002060"/>
                </a:solidFill>
                <a:latin typeface="Times New Roman" pitchFamily="18" charset="0"/>
                <a:cs typeface="Times New Roman" pitchFamily="18" charset="0"/>
              </a:rPr>
              <a:t>UT</a:t>
            </a:r>
            <a:endParaRPr lang="en-GB" sz="1200" dirty="0">
              <a:solidFill>
                <a:srgbClr val="002060"/>
              </a:solidFill>
              <a:latin typeface="Times New Roman" pitchFamily="18" charset="0"/>
              <a:cs typeface="Times New Roman" pitchFamily="18" charset="0"/>
            </a:endParaRPr>
          </a:p>
        </p:txBody>
      </p:sp>
      <p:cxnSp>
        <p:nvCxnSpPr>
          <p:cNvPr id="30" name="Straight Connector 29"/>
          <p:cNvCxnSpPr/>
          <p:nvPr/>
        </p:nvCxnSpPr>
        <p:spPr>
          <a:xfrm flipV="1">
            <a:off x="76200" y="1371600"/>
            <a:ext cx="5357192" cy="905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81000" y="8305800"/>
            <a:ext cx="2995863" cy="272798"/>
          </a:xfrm>
          <a:prstGeom prst="rect">
            <a:avLst/>
          </a:prstGeom>
          <a:noFill/>
        </p:spPr>
        <p:txBody>
          <a:bodyPr wrap="square" lIns="87279" tIns="43640" rIns="87279" bIns="43640" rtlCol="0">
            <a:spAutoFit/>
          </a:bodyPr>
          <a:lstStyle/>
          <a:p>
            <a:pPr algn="ctr"/>
            <a:r>
              <a:rPr lang="en-GB" sz="1200" dirty="0">
                <a:solidFill>
                  <a:srgbClr val="002060"/>
                </a:solidFill>
                <a:latin typeface="Times New Roman" pitchFamily="18" charset="0"/>
                <a:cs typeface="Times New Roman" pitchFamily="18" charset="0"/>
              </a:rPr>
              <a:t>Group Photo of </a:t>
            </a:r>
            <a:r>
              <a:rPr lang="en-GB" sz="1200" dirty="0" err="1">
                <a:solidFill>
                  <a:srgbClr val="002060"/>
                </a:solidFill>
                <a:latin typeface="Times New Roman" pitchFamily="18" charset="0"/>
                <a:cs typeface="Times New Roman" pitchFamily="18" charset="0"/>
              </a:rPr>
              <a:t>ASsP</a:t>
            </a:r>
            <a:r>
              <a:rPr lang="en-GB" sz="1200" dirty="0">
                <a:solidFill>
                  <a:srgbClr val="002060"/>
                </a:solidFill>
                <a:latin typeface="Times New Roman" pitchFamily="18" charset="0"/>
                <a:cs typeface="Times New Roman" pitchFamily="18" charset="0"/>
              </a:rPr>
              <a:t> UT </a:t>
            </a:r>
            <a:r>
              <a:rPr lang="en-GB" sz="1200" dirty="0" smtClean="0">
                <a:solidFill>
                  <a:srgbClr val="002060"/>
                </a:solidFill>
                <a:latin typeface="Times New Roman" pitchFamily="18" charset="0"/>
                <a:cs typeface="Times New Roman" pitchFamily="18" charset="0"/>
              </a:rPr>
              <a:t>at NHMP</a:t>
            </a:r>
            <a:endParaRPr lang="en-GB" sz="1200" dirty="0">
              <a:solidFill>
                <a:srgbClr val="002060"/>
              </a:solidFill>
              <a:latin typeface="Times New Roman" pitchFamily="18" charset="0"/>
              <a:cs typeface="Times New Roman" pitchFamily="18" charset="0"/>
            </a:endParaRPr>
          </a:p>
        </p:txBody>
      </p:sp>
      <p:sp>
        <p:nvSpPr>
          <p:cNvPr id="27" name="TextBox 26"/>
          <p:cNvSpPr txBox="1"/>
          <p:nvPr/>
        </p:nvSpPr>
        <p:spPr>
          <a:xfrm>
            <a:off x="3581400" y="5930179"/>
            <a:ext cx="3140242" cy="272798"/>
          </a:xfrm>
          <a:prstGeom prst="rect">
            <a:avLst/>
          </a:prstGeom>
          <a:noFill/>
        </p:spPr>
        <p:txBody>
          <a:bodyPr wrap="square" lIns="87279" tIns="43640" rIns="87279" bIns="43640" rtlCol="0">
            <a:spAutoFit/>
          </a:bodyPr>
          <a:lstStyle/>
          <a:p>
            <a:pPr algn="ctr"/>
            <a:r>
              <a:rPr lang="en-GB" sz="1200" dirty="0" smtClean="0">
                <a:solidFill>
                  <a:srgbClr val="002060"/>
                </a:solidFill>
                <a:latin typeface="Times New Roman" pitchFamily="18" charset="0"/>
                <a:cs typeface="Times New Roman" pitchFamily="18" charset="0"/>
              </a:rPr>
              <a:t>Visit to Islamabad Club by </a:t>
            </a:r>
            <a:r>
              <a:rPr lang="en-GB" sz="1200" dirty="0" err="1" smtClean="0">
                <a:solidFill>
                  <a:srgbClr val="002060"/>
                </a:solidFill>
                <a:latin typeface="Times New Roman" pitchFamily="18" charset="0"/>
                <a:cs typeface="Times New Roman" pitchFamily="18" charset="0"/>
              </a:rPr>
              <a:t>ASsP</a:t>
            </a:r>
            <a:r>
              <a:rPr lang="en-GB" sz="1200" dirty="0" smtClean="0">
                <a:solidFill>
                  <a:srgbClr val="002060"/>
                </a:solidFill>
                <a:latin typeface="Times New Roman" pitchFamily="18" charset="0"/>
                <a:cs typeface="Times New Roman" pitchFamily="18" charset="0"/>
              </a:rPr>
              <a:t> UT</a:t>
            </a:r>
            <a:endParaRPr lang="en-GB" sz="1200" dirty="0">
              <a:solidFill>
                <a:srgbClr val="002060"/>
              </a:solidFill>
              <a:latin typeface="Times New Roman" pitchFamily="18" charset="0"/>
              <a:cs typeface="Times New Roman" pitchFamily="18" charset="0"/>
            </a:endParaRPr>
          </a:p>
        </p:txBody>
      </p:sp>
      <p:sp>
        <p:nvSpPr>
          <p:cNvPr id="15" name="TextBox 14"/>
          <p:cNvSpPr txBox="1"/>
          <p:nvPr/>
        </p:nvSpPr>
        <p:spPr>
          <a:xfrm>
            <a:off x="3489158" y="3581400"/>
            <a:ext cx="3140242" cy="272798"/>
          </a:xfrm>
          <a:prstGeom prst="rect">
            <a:avLst/>
          </a:prstGeom>
          <a:noFill/>
        </p:spPr>
        <p:txBody>
          <a:bodyPr wrap="square" lIns="87279" tIns="43640" rIns="87279" bIns="43640" rtlCol="0">
            <a:spAutoFit/>
          </a:bodyPr>
          <a:lstStyle/>
          <a:p>
            <a:pPr algn="ctr"/>
            <a:r>
              <a:rPr lang="en-GB" sz="1200" dirty="0" smtClean="0">
                <a:solidFill>
                  <a:srgbClr val="002060"/>
                </a:solidFill>
                <a:latin typeface="Times New Roman" pitchFamily="18" charset="0"/>
                <a:cs typeface="Times New Roman" pitchFamily="18" charset="0"/>
              </a:rPr>
              <a:t>Group Photo of </a:t>
            </a:r>
            <a:r>
              <a:rPr lang="en-GB" sz="1200" dirty="0" err="1" smtClean="0">
                <a:solidFill>
                  <a:srgbClr val="002060"/>
                </a:solidFill>
                <a:latin typeface="Times New Roman" pitchFamily="18" charset="0"/>
                <a:cs typeface="Times New Roman" pitchFamily="18" charset="0"/>
              </a:rPr>
              <a:t>ASsP</a:t>
            </a:r>
            <a:r>
              <a:rPr lang="en-GB" sz="1200" dirty="0" smtClean="0">
                <a:solidFill>
                  <a:srgbClr val="002060"/>
                </a:solidFill>
                <a:latin typeface="Times New Roman" pitchFamily="18" charset="0"/>
                <a:cs typeface="Times New Roman" pitchFamily="18" charset="0"/>
              </a:rPr>
              <a:t> UT at FJA</a:t>
            </a:r>
            <a:endParaRPr lang="en-GB" sz="1200" dirty="0">
              <a:solidFill>
                <a:srgbClr val="002060"/>
              </a:solidFill>
              <a:latin typeface="Times New Roman" pitchFamily="18" charset="0"/>
              <a:cs typeface="Times New Roman" pitchFamily="18" charset="0"/>
            </a:endParaRPr>
          </a:p>
        </p:txBody>
      </p:sp>
      <p:sp>
        <p:nvSpPr>
          <p:cNvPr id="18" name="TextBox 17"/>
          <p:cNvSpPr txBox="1"/>
          <p:nvPr/>
        </p:nvSpPr>
        <p:spPr>
          <a:xfrm>
            <a:off x="3581400" y="8305800"/>
            <a:ext cx="2995863" cy="411298"/>
          </a:xfrm>
          <a:prstGeom prst="rect">
            <a:avLst/>
          </a:prstGeom>
          <a:noFill/>
        </p:spPr>
        <p:txBody>
          <a:bodyPr wrap="square" lIns="87279" tIns="43640" rIns="87279" bIns="43640" rtlCol="0">
            <a:spAutoFit/>
          </a:bodyPr>
          <a:lstStyle/>
          <a:p>
            <a:pPr algn="ctr"/>
            <a:r>
              <a:rPr lang="en-GB" sz="1050" dirty="0" smtClean="0">
                <a:solidFill>
                  <a:srgbClr val="002060"/>
                </a:solidFill>
                <a:latin typeface="Times New Roman" pitchFamily="18" charset="0"/>
                <a:cs typeface="Times New Roman" pitchFamily="18" charset="0"/>
              </a:rPr>
              <a:t>ASP UT Muhammad </a:t>
            </a:r>
            <a:r>
              <a:rPr lang="en-GB" sz="1050" dirty="0" err="1" smtClean="0">
                <a:solidFill>
                  <a:srgbClr val="002060"/>
                </a:solidFill>
                <a:latin typeface="Times New Roman" pitchFamily="18" charset="0"/>
                <a:cs typeface="Times New Roman" pitchFamily="18" charset="0"/>
              </a:rPr>
              <a:t>Shoaib</a:t>
            </a:r>
            <a:r>
              <a:rPr lang="en-GB" sz="1050" dirty="0" smtClean="0">
                <a:solidFill>
                  <a:srgbClr val="002060"/>
                </a:solidFill>
                <a:latin typeface="Times New Roman" pitchFamily="18" charset="0"/>
                <a:cs typeface="Times New Roman" pitchFamily="18" charset="0"/>
              </a:rPr>
              <a:t> Amin presenting </a:t>
            </a:r>
            <a:r>
              <a:rPr lang="en-GB" sz="1050" dirty="0">
                <a:solidFill>
                  <a:srgbClr val="002060"/>
                </a:solidFill>
                <a:latin typeface="Times New Roman" pitchFamily="18" charset="0"/>
                <a:cs typeface="Times New Roman" pitchFamily="18" charset="0"/>
              </a:rPr>
              <a:t>NPA </a:t>
            </a:r>
            <a:r>
              <a:rPr lang="en-GB" sz="1050" dirty="0" smtClean="0">
                <a:solidFill>
                  <a:srgbClr val="002060"/>
                </a:solidFill>
                <a:latin typeface="Times New Roman" pitchFamily="18" charset="0"/>
                <a:cs typeface="Times New Roman" pitchFamily="18" charset="0"/>
              </a:rPr>
              <a:t>Shield to </a:t>
            </a:r>
            <a:r>
              <a:rPr lang="en-GB" sz="1050" dirty="0" err="1" smtClean="0">
                <a:solidFill>
                  <a:srgbClr val="002060"/>
                </a:solidFill>
                <a:latin typeface="Times New Roman" pitchFamily="18" charset="0"/>
                <a:cs typeface="Times New Roman" pitchFamily="18" charset="0"/>
              </a:rPr>
              <a:t>Mr.</a:t>
            </a:r>
            <a:r>
              <a:rPr lang="en-GB" sz="1050" dirty="0" smtClean="0">
                <a:solidFill>
                  <a:srgbClr val="002060"/>
                </a:solidFill>
                <a:latin typeface="Times New Roman" pitchFamily="18" charset="0"/>
                <a:cs typeface="Times New Roman" pitchFamily="18" charset="0"/>
              </a:rPr>
              <a:t> Salman Choudhry, IGP, NHMP</a:t>
            </a:r>
            <a:endParaRPr lang="en-GB" sz="1050" dirty="0">
              <a:solidFill>
                <a:srgbClr val="002060"/>
              </a:solidFill>
              <a:latin typeface="Times New Roman" pitchFamily="18" charset="0"/>
              <a:cs typeface="Times New Roman"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969963"/>
            <a:ext cx="2971800" cy="1981200"/>
          </a:xfrm>
          <a:prstGeom prst="rect">
            <a:avLst/>
          </a:prstGeom>
        </p:spPr>
      </p:pic>
      <p:sp>
        <p:nvSpPr>
          <p:cNvPr id="19" name="TextBox 18"/>
          <p:cNvSpPr txBox="1"/>
          <p:nvPr/>
        </p:nvSpPr>
        <p:spPr>
          <a:xfrm>
            <a:off x="152400" y="1410836"/>
            <a:ext cx="3275798" cy="2581123"/>
          </a:xfrm>
          <a:prstGeom prst="rect">
            <a:avLst/>
          </a:prstGeom>
          <a:noFill/>
        </p:spPr>
        <p:txBody>
          <a:bodyPr wrap="square" lIns="87279" tIns="43640" rIns="87279" bIns="43640" rtlCol="0">
            <a:spAutoFit/>
          </a:bodyPr>
          <a:lstStyle/>
          <a:p>
            <a:pPr algn="just">
              <a:lnSpc>
                <a:spcPct val="150000"/>
              </a:lnSpc>
            </a:pPr>
            <a:r>
              <a:rPr lang="en-US" sz="1200" dirty="0">
                <a:solidFill>
                  <a:srgbClr val="002060"/>
                </a:solidFill>
                <a:latin typeface="Times New Roman" pitchFamily="18" charset="0"/>
                <a:cs typeface="Times New Roman" pitchFamily="18" charset="0"/>
              </a:rPr>
              <a:t>As part of their professional training, the under-training officers visited various police organizations in Islamabad. These visits aimed to enhance their understanding of policing practices, operational procedures, and institutional structures. The exposure provided valuable insights into the working of different law enforcement units and helped broaden their professional </a:t>
            </a:r>
            <a:r>
              <a:rPr lang="en-US" sz="1200" dirty="0" smtClean="0">
                <a:solidFill>
                  <a:srgbClr val="002060"/>
                </a:solidFill>
                <a:latin typeface="Times New Roman" pitchFamily="18" charset="0"/>
                <a:cs typeface="Times New Roman" pitchFamily="18" charset="0"/>
              </a:rPr>
              <a:t>perspective.</a:t>
            </a:r>
            <a:endParaRPr lang="en-GB" sz="1200" dirty="0">
              <a:solidFill>
                <a:srgbClr val="002060"/>
              </a:solidFill>
              <a:latin typeface="Times New Roman"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630" y="1596505"/>
            <a:ext cx="2946533" cy="196435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3580" y="3965542"/>
            <a:ext cx="2967087" cy="197805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6281937"/>
            <a:ext cx="3001976" cy="200131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6530" y="6300926"/>
            <a:ext cx="2963187" cy="1975458"/>
          </a:xfrm>
          <a:prstGeom prst="rect">
            <a:avLst/>
          </a:prstGeom>
        </p:spPr>
      </p:pic>
      <p:sp>
        <p:nvSpPr>
          <p:cNvPr id="21" name="Rectangle 20"/>
          <p:cNvSpPr/>
          <p:nvPr/>
        </p:nvSpPr>
        <p:spPr>
          <a:xfrm>
            <a:off x="5867400" y="228600"/>
            <a:ext cx="725590" cy="1118521"/>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spTree>
    <p:extLst>
      <p:ext uri="{BB962C8B-B14F-4D97-AF65-F5344CB8AC3E}">
        <p14:creationId xmlns:p14="http://schemas.microsoft.com/office/powerpoint/2010/main" val="29249694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1388513" y="1295398"/>
            <a:ext cx="5393287" cy="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4000" y="533400"/>
            <a:ext cx="5257800" cy="461655"/>
          </a:xfrm>
          <a:prstGeom prst="rect">
            <a:avLst/>
          </a:prstGeom>
          <a:solidFill>
            <a:srgbClr val="102540"/>
          </a:solidFill>
        </p:spPr>
        <p:txBody>
          <a:bodyPr wrap="square" lIns="91430" tIns="45715" rIns="91430" bIns="45715" rtlCol="0" anchor="ctr">
            <a:spAutoFit/>
          </a:bodyPr>
          <a:lstStyle/>
          <a:p>
            <a:r>
              <a:rPr lang="en-US" sz="2400" dirty="0" smtClean="0">
                <a:solidFill>
                  <a:schemeClr val="bg1"/>
                </a:solidFill>
                <a:latin typeface="Times New Roman" pitchFamily="18" charset="0"/>
                <a:cs typeface="Times New Roman" pitchFamily="18" charset="0"/>
              </a:rPr>
              <a:t>Guest Nights</a:t>
            </a:r>
            <a:endParaRPr lang="en-US" sz="2400" dirty="0">
              <a:solidFill>
                <a:schemeClr val="bg1"/>
              </a:solidFill>
              <a:latin typeface="Times New Roman" pitchFamily="18" charset="0"/>
              <a:cs typeface="Times New Roman" pitchFamily="18" charset="0"/>
            </a:endParaRPr>
          </a:p>
        </p:txBody>
      </p:sp>
      <p:sp>
        <p:nvSpPr>
          <p:cNvPr id="11" name="Rectangle 10"/>
          <p:cNvSpPr/>
          <p:nvPr/>
        </p:nvSpPr>
        <p:spPr>
          <a:xfrm>
            <a:off x="108599" y="8839200"/>
            <a:ext cx="6673201"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smtClean="0">
                <a:latin typeface="Times New Roman" pitchFamily="18" charset="0"/>
                <a:cs typeface="Times New Roman" pitchFamily="18" charset="0"/>
              </a:rPr>
              <a:t>13</a:t>
            </a:r>
            <a:endParaRPr lang="en-US" sz="900" dirty="0">
              <a:latin typeface="Times New Roman" pitchFamily="18" charset="0"/>
              <a:cs typeface="Times New Roman" pitchFamily="18" charset="0"/>
            </a:endParaRPr>
          </a:p>
        </p:txBody>
      </p:sp>
      <p:sp>
        <p:nvSpPr>
          <p:cNvPr id="9" name="TextBox 8"/>
          <p:cNvSpPr txBox="1"/>
          <p:nvPr/>
        </p:nvSpPr>
        <p:spPr>
          <a:xfrm>
            <a:off x="3644397" y="5875033"/>
            <a:ext cx="2985005" cy="272798"/>
          </a:xfrm>
          <a:prstGeom prst="rect">
            <a:avLst/>
          </a:prstGeom>
          <a:noFill/>
        </p:spPr>
        <p:txBody>
          <a:bodyPr wrap="square" lIns="87279" tIns="43640" rIns="87279" bIns="43640" rtlCol="0" anchor="ctr">
            <a:spAutoFit/>
          </a:bodyPr>
          <a:lstStyle/>
          <a:p>
            <a:pPr algn="ctr"/>
            <a:r>
              <a:rPr lang="en-GB" sz="1200" dirty="0">
                <a:solidFill>
                  <a:srgbClr val="FF0000"/>
                </a:solidFill>
                <a:latin typeface="Times New Roman" pitchFamily="18" charset="0"/>
                <a:cs typeface="Times New Roman" pitchFamily="18" charset="0"/>
              </a:rPr>
              <a:t> </a:t>
            </a:r>
            <a:r>
              <a:rPr lang="en-GB" sz="1200" dirty="0" err="1">
                <a:solidFill>
                  <a:srgbClr val="002060"/>
                </a:solidFill>
                <a:latin typeface="Times New Roman" pitchFamily="18" charset="0"/>
                <a:cs typeface="Times New Roman" pitchFamily="18" charset="0"/>
              </a:rPr>
              <a:t>Mr.</a:t>
            </a:r>
            <a:r>
              <a:rPr lang="en-GB" sz="1200" dirty="0">
                <a:solidFill>
                  <a:srgbClr val="002060"/>
                </a:solidFill>
                <a:latin typeface="Times New Roman" pitchFamily="18" charset="0"/>
                <a:cs typeface="Times New Roman" pitchFamily="18" charset="0"/>
              </a:rPr>
              <a:t> </a:t>
            </a:r>
            <a:r>
              <a:rPr lang="en-US" sz="1200" dirty="0">
                <a:solidFill>
                  <a:srgbClr val="002060"/>
                </a:solidFill>
                <a:latin typeface="Times New Roman" pitchFamily="18" charset="0"/>
                <a:cs typeface="Times New Roman" pitchFamily="18" charset="0"/>
              </a:rPr>
              <a:t>Salman Choudhry, </a:t>
            </a:r>
            <a:r>
              <a:rPr lang="en-GB" sz="1200" dirty="0">
                <a:solidFill>
                  <a:srgbClr val="002060"/>
                </a:solidFill>
                <a:latin typeface="Times New Roman" pitchFamily="18" charset="0"/>
                <a:cs typeface="Times New Roman" pitchFamily="18" charset="0"/>
              </a:rPr>
              <a:t>IGP with  </a:t>
            </a:r>
            <a:r>
              <a:rPr lang="en-GB" sz="1200" dirty="0" err="1" smtClean="0">
                <a:solidFill>
                  <a:srgbClr val="002060"/>
                </a:solidFill>
                <a:latin typeface="Times New Roman" pitchFamily="18" charset="0"/>
                <a:cs typeface="Times New Roman" pitchFamily="18" charset="0"/>
              </a:rPr>
              <a:t>ASsP</a:t>
            </a:r>
            <a:r>
              <a:rPr lang="en-GB" sz="1200" dirty="0" smtClean="0">
                <a:solidFill>
                  <a:srgbClr val="002060"/>
                </a:solidFill>
                <a:latin typeface="Times New Roman" pitchFamily="18" charset="0"/>
                <a:cs typeface="Times New Roman" pitchFamily="18" charset="0"/>
              </a:rPr>
              <a:t> </a:t>
            </a:r>
            <a:r>
              <a:rPr lang="en-GB" sz="1200" dirty="0" smtClean="0">
                <a:solidFill>
                  <a:srgbClr val="002060"/>
                </a:solidFill>
                <a:latin typeface="Times New Roman" pitchFamily="18" charset="0"/>
                <a:cs typeface="Times New Roman" pitchFamily="18" charset="0"/>
              </a:rPr>
              <a:t>(UT)</a:t>
            </a:r>
            <a:endParaRPr lang="en-GB" sz="1200" dirty="0">
              <a:solidFill>
                <a:srgbClr val="002060"/>
              </a:solidFill>
              <a:latin typeface="Times New Roman" pitchFamily="18" charset="0"/>
              <a:cs typeface="Times New Roman" pitchFamily="18" charset="0"/>
            </a:endParaRPr>
          </a:p>
        </p:txBody>
      </p:sp>
      <p:sp>
        <p:nvSpPr>
          <p:cNvPr id="20" name="TextBox 19"/>
          <p:cNvSpPr txBox="1"/>
          <p:nvPr/>
        </p:nvSpPr>
        <p:spPr>
          <a:xfrm>
            <a:off x="457200" y="5914791"/>
            <a:ext cx="2667000" cy="272798"/>
          </a:xfrm>
          <a:prstGeom prst="rect">
            <a:avLst/>
          </a:prstGeom>
          <a:noFill/>
        </p:spPr>
        <p:txBody>
          <a:bodyPr wrap="square" lIns="87279" tIns="43640" rIns="87279" bIns="43640" rtlCol="0" anchor="ctr">
            <a:spAutoFit/>
          </a:bodyPr>
          <a:lstStyle/>
          <a:p>
            <a:pPr algn="ctr"/>
            <a:r>
              <a:rPr lang="en-GB" sz="1200" dirty="0">
                <a:solidFill>
                  <a:srgbClr val="002060"/>
                </a:solidFill>
                <a:latin typeface="Times New Roman" pitchFamily="18" charset="0"/>
                <a:cs typeface="Times New Roman" pitchFamily="18" charset="0"/>
              </a:rPr>
              <a:t>IGP (R) Tariq </a:t>
            </a:r>
            <a:r>
              <a:rPr lang="en-GB" sz="1200" dirty="0" err="1">
                <a:solidFill>
                  <a:srgbClr val="002060"/>
                </a:solidFill>
                <a:latin typeface="Times New Roman" pitchFamily="18" charset="0"/>
                <a:cs typeface="Times New Roman" pitchFamily="18" charset="0"/>
              </a:rPr>
              <a:t>Parvez</a:t>
            </a:r>
            <a:r>
              <a:rPr lang="en-GB" sz="1200" dirty="0">
                <a:solidFill>
                  <a:srgbClr val="002060"/>
                </a:solidFill>
                <a:latin typeface="Times New Roman" pitchFamily="18" charset="0"/>
                <a:cs typeface="Times New Roman" pitchFamily="18" charset="0"/>
              </a:rPr>
              <a:t> </a:t>
            </a:r>
            <a:r>
              <a:rPr lang="en-GB" sz="1200" dirty="0" smtClean="0">
                <a:solidFill>
                  <a:srgbClr val="002060"/>
                </a:solidFill>
                <a:latin typeface="Times New Roman" pitchFamily="18" charset="0"/>
                <a:cs typeface="Times New Roman" pitchFamily="18" charset="0"/>
              </a:rPr>
              <a:t>with </a:t>
            </a:r>
            <a:r>
              <a:rPr lang="en-GB" sz="1200" dirty="0" err="1" smtClean="0">
                <a:solidFill>
                  <a:srgbClr val="002060"/>
                </a:solidFill>
                <a:latin typeface="Times New Roman" pitchFamily="18" charset="0"/>
                <a:cs typeface="Times New Roman" pitchFamily="18" charset="0"/>
              </a:rPr>
              <a:t>ASsP</a:t>
            </a:r>
            <a:r>
              <a:rPr lang="en-GB" sz="1200" dirty="0" smtClean="0">
                <a:solidFill>
                  <a:srgbClr val="002060"/>
                </a:solidFill>
                <a:latin typeface="Times New Roman" pitchFamily="18" charset="0"/>
                <a:cs typeface="Times New Roman" pitchFamily="18" charset="0"/>
              </a:rPr>
              <a:t> </a:t>
            </a:r>
            <a:r>
              <a:rPr lang="en-GB" sz="1200" dirty="0" smtClean="0">
                <a:solidFill>
                  <a:srgbClr val="002060"/>
                </a:solidFill>
                <a:latin typeface="Times New Roman" pitchFamily="18" charset="0"/>
                <a:cs typeface="Times New Roman" pitchFamily="18" charset="0"/>
              </a:rPr>
              <a:t>(UT)</a:t>
            </a:r>
            <a:endParaRPr lang="en-GB" sz="1200" dirty="0">
              <a:solidFill>
                <a:srgbClr val="002060"/>
              </a:solidFill>
              <a:latin typeface="Times New Roman" pitchFamily="18" charset="0"/>
              <a:cs typeface="Times New Roman" pitchFamily="18" charset="0"/>
            </a:endParaRPr>
          </a:p>
        </p:txBody>
      </p:sp>
      <p:sp>
        <p:nvSpPr>
          <p:cNvPr id="14" name="TextBox 13"/>
          <p:cNvSpPr txBox="1"/>
          <p:nvPr/>
        </p:nvSpPr>
        <p:spPr>
          <a:xfrm>
            <a:off x="3644397" y="8290891"/>
            <a:ext cx="3137403" cy="457464"/>
          </a:xfrm>
          <a:prstGeom prst="rect">
            <a:avLst/>
          </a:prstGeom>
          <a:noFill/>
        </p:spPr>
        <p:txBody>
          <a:bodyPr wrap="square" lIns="87279" tIns="43640" rIns="87279" bIns="43640" rtlCol="0">
            <a:spAutoFit/>
          </a:bodyPr>
          <a:lstStyle/>
          <a:p>
            <a:pPr algn="ctr"/>
            <a:r>
              <a:rPr lang="en-US" sz="1200" dirty="0" smtClean="0">
                <a:solidFill>
                  <a:srgbClr val="002060"/>
                </a:solidFill>
                <a:latin typeface="Times New Roman" pitchFamily="18" charset="0"/>
                <a:cs typeface="Times New Roman" pitchFamily="18" charset="0"/>
              </a:rPr>
              <a:t>Commandant, NPA Muhammad </a:t>
            </a:r>
            <a:r>
              <a:rPr lang="en-US" sz="1200" dirty="0" err="1" smtClean="0">
                <a:solidFill>
                  <a:srgbClr val="002060"/>
                </a:solidFill>
                <a:latin typeface="Times New Roman" pitchFamily="18" charset="0"/>
                <a:cs typeface="Times New Roman" pitchFamily="18" charset="0"/>
              </a:rPr>
              <a:t>Idrees</a:t>
            </a:r>
            <a:r>
              <a:rPr lang="en-US" sz="1200" dirty="0" smtClean="0">
                <a:solidFill>
                  <a:srgbClr val="002060"/>
                </a:solidFill>
                <a:latin typeface="Times New Roman" pitchFamily="18" charset="0"/>
                <a:cs typeface="Times New Roman" pitchFamily="18" charset="0"/>
              </a:rPr>
              <a:t> Ahmed, with </a:t>
            </a:r>
            <a:r>
              <a:rPr lang="en-GB" sz="1200" dirty="0" err="1" smtClean="0">
                <a:solidFill>
                  <a:srgbClr val="002060"/>
                </a:solidFill>
                <a:latin typeface="Times New Roman" pitchFamily="18" charset="0"/>
                <a:cs typeface="Times New Roman" pitchFamily="18" charset="0"/>
              </a:rPr>
              <a:t>ASsP</a:t>
            </a:r>
            <a:r>
              <a:rPr lang="en-GB" sz="1200" dirty="0" smtClean="0">
                <a:solidFill>
                  <a:srgbClr val="002060"/>
                </a:solidFill>
                <a:latin typeface="Times New Roman" pitchFamily="18" charset="0"/>
                <a:cs typeface="Times New Roman" pitchFamily="18" charset="0"/>
              </a:rPr>
              <a:t> </a:t>
            </a:r>
            <a:r>
              <a:rPr lang="en-GB" sz="1200" dirty="0" smtClean="0">
                <a:solidFill>
                  <a:srgbClr val="002060"/>
                </a:solidFill>
                <a:latin typeface="Times New Roman" pitchFamily="18" charset="0"/>
                <a:cs typeface="Times New Roman" pitchFamily="18" charset="0"/>
              </a:rPr>
              <a:t>(UT)</a:t>
            </a:r>
            <a:endParaRPr lang="en-GB" sz="1200" dirty="0">
              <a:solidFill>
                <a:srgbClr val="002060"/>
              </a:solidFill>
              <a:latin typeface="Times New Roman" pitchFamily="18" charset="0"/>
              <a:cs typeface="Times New Roman" pitchFamily="18" charset="0"/>
            </a:endParaRPr>
          </a:p>
        </p:txBody>
      </p:sp>
      <p:sp>
        <p:nvSpPr>
          <p:cNvPr id="21" name="TextBox 20"/>
          <p:cNvSpPr txBox="1"/>
          <p:nvPr/>
        </p:nvSpPr>
        <p:spPr>
          <a:xfrm>
            <a:off x="228600" y="8305800"/>
            <a:ext cx="3320401" cy="272798"/>
          </a:xfrm>
          <a:prstGeom prst="rect">
            <a:avLst/>
          </a:prstGeom>
          <a:noFill/>
        </p:spPr>
        <p:txBody>
          <a:bodyPr wrap="square" lIns="87279" tIns="43640" rIns="87279" bIns="43640" rtlCol="0">
            <a:spAutoFit/>
          </a:bodyPr>
          <a:lstStyle/>
          <a:p>
            <a:pPr algn="ctr"/>
            <a:r>
              <a:rPr lang="en-GB" sz="1200" dirty="0" smtClean="0">
                <a:solidFill>
                  <a:srgbClr val="002060"/>
                </a:solidFill>
                <a:latin typeface="Times New Roman" pitchFamily="18" charset="0"/>
                <a:cs typeface="Times New Roman" pitchFamily="18" charset="0"/>
              </a:rPr>
              <a:t>IGP (R) </a:t>
            </a:r>
            <a:r>
              <a:rPr lang="en-GB" sz="1200" dirty="0" err="1" smtClean="0">
                <a:solidFill>
                  <a:srgbClr val="002060"/>
                </a:solidFill>
                <a:latin typeface="Times New Roman" pitchFamily="18" charset="0"/>
                <a:cs typeface="Times New Roman" pitchFamily="18" charset="0"/>
              </a:rPr>
              <a:t>Mushtaq</a:t>
            </a:r>
            <a:r>
              <a:rPr lang="en-GB" sz="1200" dirty="0" smtClean="0">
                <a:solidFill>
                  <a:srgbClr val="002060"/>
                </a:solidFill>
                <a:latin typeface="Times New Roman" pitchFamily="18" charset="0"/>
                <a:cs typeface="Times New Roman" pitchFamily="18" charset="0"/>
              </a:rPr>
              <a:t> Ahmad </a:t>
            </a:r>
            <a:r>
              <a:rPr lang="en-GB" sz="1200" dirty="0" err="1" smtClean="0">
                <a:solidFill>
                  <a:srgbClr val="002060"/>
                </a:solidFill>
                <a:latin typeface="Times New Roman" pitchFamily="18" charset="0"/>
                <a:cs typeface="Times New Roman" pitchFamily="18" charset="0"/>
              </a:rPr>
              <a:t>Sukhera</a:t>
            </a:r>
            <a:r>
              <a:rPr lang="en-GB" sz="1200" dirty="0" smtClean="0">
                <a:solidFill>
                  <a:srgbClr val="002060"/>
                </a:solidFill>
                <a:latin typeface="Times New Roman" pitchFamily="18" charset="0"/>
                <a:cs typeface="Times New Roman" pitchFamily="18" charset="0"/>
              </a:rPr>
              <a:t> with </a:t>
            </a:r>
            <a:r>
              <a:rPr lang="en-GB" sz="1200" dirty="0" err="1" smtClean="0">
                <a:solidFill>
                  <a:srgbClr val="002060"/>
                </a:solidFill>
                <a:latin typeface="Times New Roman" pitchFamily="18" charset="0"/>
                <a:cs typeface="Times New Roman" pitchFamily="18" charset="0"/>
              </a:rPr>
              <a:t>ASsP</a:t>
            </a:r>
            <a:r>
              <a:rPr lang="en-GB" sz="1200" dirty="0" smtClean="0">
                <a:solidFill>
                  <a:srgbClr val="002060"/>
                </a:solidFill>
                <a:latin typeface="Times New Roman" pitchFamily="18" charset="0"/>
                <a:cs typeface="Times New Roman" pitchFamily="18" charset="0"/>
              </a:rPr>
              <a:t> </a:t>
            </a:r>
            <a:r>
              <a:rPr lang="en-GB" sz="1200" dirty="0" smtClean="0">
                <a:solidFill>
                  <a:srgbClr val="002060"/>
                </a:solidFill>
                <a:latin typeface="Times New Roman" pitchFamily="18" charset="0"/>
                <a:cs typeface="Times New Roman" pitchFamily="18" charset="0"/>
              </a:rPr>
              <a:t>(UT)</a:t>
            </a:r>
            <a:endParaRPr lang="en-GB" sz="1200" dirty="0">
              <a:solidFill>
                <a:srgbClr val="002060"/>
              </a:solidFill>
              <a:latin typeface="Times New Roman" pitchFamily="18" charset="0"/>
              <a:cs typeface="Times New Roman" pitchFamily="18" charset="0"/>
            </a:endParaRPr>
          </a:p>
        </p:txBody>
      </p:sp>
      <p:cxnSp>
        <p:nvCxnSpPr>
          <p:cNvPr id="22" name="Straight Connector 21"/>
          <p:cNvCxnSpPr/>
          <p:nvPr/>
        </p:nvCxnSpPr>
        <p:spPr>
          <a:xfrm>
            <a:off x="1388513" y="228600"/>
            <a:ext cx="5393287" cy="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5511" y="3874457"/>
            <a:ext cx="2883890" cy="204363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699" y="3874456"/>
            <a:ext cx="2990531" cy="199368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0596" y="6172200"/>
            <a:ext cx="2985004" cy="199177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699" y="1628169"/>
            <a:ext cx="2927099" cy="1953135"/>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2699" y="6234138"/>
            <a:ext cx="2990531" cy="1995461"/>
          </a:xfrm>
          <a:prstGeom prst="rect">
            <a:avLst/>
          </a:prstGeom>
        </p:spPr>
      </p:pic>
      <p:sp>
        <p:nvSpPr>
          <p:cNvPr id="19" name="Rectangle 18"/>
          <p:cNvSpPr/>
          <p:nvPr/>
        </p:nvSpPr>
        <p:spPr>
          <a:xfrm>
            <a:off x="304800" y="228600"/>
            <a:ext cx="762000" cy="11064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sp>
        <p:nvSpPr>
          <p:cNvPr id="17" name="TextBox 16"/>
          <p:cNvSpPr txBox="1"/>
          <p:nvPr/>
        </p:nvSpPr>
        <p:spPr>
          <a:xfrm>
            <a:off x="3670004" y="1447800"/>
            <a:ext cx="2883196" cy="2304124"/>
          </a:xfrm>
          <a:prstGeom prst="rect">
            <a:avLst/>
          </a:prstGeom>
          <a:noFill/>
        </p:spPr>
        <p:txBody>
          <a:bodyPr wrap="square" lIns="87279" tIns="43640" rIns="87279" bIns="43640" rtlCol="0">
            <a:spAutoFit/>
          </a:bodyPr>
          <a:lstStyle/>
          <a:p>
            <a:pPr algn="just">
              <a:lnSpc>
                <a:spcPct val="200000"/>
              </a:lnSpc>
            </a:pPr>
            <a:r>
              <a:rPr lang="en-US" sz="1200" dirty="0" smtClean="0">
                <a:solidFill>
                  <a:srgbClr val="002060"/>
                </a:solidFill>
                <a:latin typeface="Times New Roman" pitchFamily="18" charset="0"/>
                <a:cs typeface="Times New Roman" pitchFamily="18" charset="0"/>
              </a:rPr>
              <a:t>Senior police </a:t>
            </a:r>
            <a:r>
              <a:rPr lang="en-US" sz="1200" dirty="0">
                <a:solidFill>
                  <a:srgbClr val="002060"/>
                </a:solidFill>
                <a:latin typeface="Times New Roman" pitchFamily="18" charset="0"/>
                <a:cs typeface="Times New Roman" pitchFamily="18" charset="0"/>
              </a:rPr>
              <a:t>officers </a:t>
            </a:r>
            <a:r>
              <a:rPr lang="en-US" sz="1200" dirty="0" smtClean="0">
                <a:solidFill>
                  <a:srgbClr val="002060"/>
                </a:solidFill>
                <a:latin typeface="Times New Roman" pitchFamily="18" charset="0"/>
                <a:cs typeface="Times New Roman" pitchFamily="18" charset="0"/>
              </a:rPr>
              <a:t>and Assistant </a:t>
            </a:r>
            <a:r>
              <a:rPr lang="en-US" sz="1200" dirty="0">
                <a:solidFill>
                  <a:srgbClr val="002060"/>
                </a:solidFill>
                <a:latin typeface="Times New Roman" pitchFamily="18" charset="0"/>
                <a:cs typeface="Times New Roman" pitchFamily="18" charset="0"/>
              </a:rPr>
              <a:t>Superintendents of Police (UT) </a:t>
            </a:r>
            <a:r>
              <a:rPr lang="en-US" sz="1200" dirty="0" smtClean="0">
                <a:solidFill>
                  <a:srgbClr val="002060"/>
                </a:solidFill>
                <a:latin typeface="Times New Roman" pitchFamily="18" charset="0"/>
                <a:cs typeface="Times New Roman" pitchFamily="18" charset="0"/>
              </a:rPr>
              <a:t>celebrate Guest Night event graced by the Chief Guest who share </a:t>
            </a:r>
            <a:r>
              <a:rPr lang="en-US" sz="1200" dirty="0">
                <a:solidFill>
                  <a:srgbClr val="002060"/>
                </a:solidFill>
                <a:latin typeface="Times New Roman" pitchFamily="18" charset="0"/>
                <a:cs typeface="Times New Roman" pitchFamily="18" charset="0"/>
              </a:rPr>
              <a:t>their </a:t>
            </a:r>
            <a:r>
              <a:rPr lang="en-US" sz="1200" dirty="0" smtClean="0">
                <a:solidFill>
                  <a:srgbClr val="002060"/>
                </a:solidFill>
                <a:latin typeface="Times New Roman" pitchFamily="18" charset="0"/>
                <a:cs typeface="Times New Roman" pitchFamily="18" charset="0"/>
              </a:rPr>
              <a:t>expertise, insights and professional experiences gained </a:t>
            </a:r>
            <a:r>
              <a:rPr lang="en-US" sz="1200" dirty="0">
                <a:solidFill>
                  <a:srgbClr val="002060"/>
                </a:solidFill>
                <a:latin typeface="Times New Roman" pitchFamily="18" charset="0"/>
                <a:cs typeface="Times New Roman" pitchFamily="18" charset="0"/>
              </a:rPr>
              <a:t>during their service in various police </a:t>
            </a:r>
            <a:r>
              <a:rPr lang="en-US" sz="1200" dirty="0" smtClean="0">
                <a:solidFill>
                  <a:srgbClr val="002060"/>
                </a:solidFill>
                <a:latin typeface="Times New Roman" pitchFamily="18" charset="0"/>
                <a:cs typeface="Times New Roman" pitchFamily="18" charset="0"/>
              </a:rPr>
              <a:t>organizations.</a:t>
            </a:r>
            <a:endParaRPr lang="en-GB" sz="1200" dirty="0">
              <a:solidFill>
                <a:srgbClr val="002060"/>
              </a:solidFill>
              <a:latin typeface="Times New Roman" pitchFamily="18" charset="0"/>
              <a:cs typeface="Times New Roman" pitchFamily="18" charset="0"/>
            </a:endParaRPr>
          </a:p>
        </p:txBody>
      </p:sp>
      <p:sp>
        <p:nvSpPr>
          <p:cNvPr id="18" name="TextBox 17"/>
          <p:cNvSpPr txBox="1"/>
          <p:nvPr/>
        </p:nvSpPr>
        <p:spPr>
          <a:xfrm>
            <a:off x="457200" y="3578334"/>
            <a:ext cx="2667000" cy="272798"/>
          </a:xfrm>
          <a:prstGeom prst="rect">
            <a:avLst/>
          </a:prstGeom>
          <a:noFill/>
        </p:spPr>
        <p:txBody>
          <a:bodyPr wrap="square" lIns="87279" tIns="43640" rIns="87279" bIns="43640" rtlCol="0" anchor="ctr">
            <a:spAutoFit/>
          </a:bodyPr>
          <a:lstStyle/>
          <a:p>
            <a:pPr algn="ctr"/>
            <a:r>
              <a:rPr lang="en-GB" sz="1200" dirty="0" smtClean="0">
                <a:solidFill>
                  <a:srgbClr val="002060"/>
                </a:solidFill>
                <a:latin typeface="Times New Roman" pitchFamily="18" charset="0"/>
                <a:cs typeface="Times New Roman" pitchFamily="18" charset="0"/>
              </a:rPr>
              <a:t>Group Photo with </a:t>
            </a:r>
            <a:r>
              <a:rPr lang="en-GB" sz="1200" dirty="0" err="1" smtClean="0">
                <a:solidFill>
                  <a:srgbClr val="002060"/>
                </a:solidFill>
                <a:latin typeface="Times New Roman" pitchFamily="18" charset="0"/>
                <a:cs typeface="Times New Roman" pitchFamily="18" charset="0"/>
              </a:rPr>
              <a:t>ASsP</a:t>
            </a:r>
            <a:r>
              <a:rPr lang="en-GB" sz="1200" dirty="0" smtClean="0">
                <a:solidFill>
                  <a:srgbClr val="002060"/>
                </a:solidFill>
                <a:latin typeface="Times New Roman" pitchFamily="18" charset="0"/>
                <a:cs typeface="Times New Roman" pitchFamily="18" charset="0"/>
              </a:rPr>
              <a:t> </a:t>
            </a:r>
            <a:r>
              <a:rPr lang="en-GB" sz="1200" dirty="0" smtClean="0">
                <a:solidFill>
                  <a:srgbClr val="002060"/>
                </a:solidFill>
                <a:latin typeface="Times New Roman" pitchFamily="18" charset="0"/>
                <a:cs typeface="Times New Roman" pitchFamily="18" charset="0"/>
              </a:rPr>
              <a:t>(UT)</a:t>
            </a:r>
            <a:endParaRPr lang="en-GB" sz="12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41387058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32301" y="304800"/>
            <a:ext cx="52254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6200" y="1371600"/>
            <a:ext cx="5181600" cy="9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601980"/>
            <a:ext cx="5280993" cy="461655"/>
          </a:xfrm>
          <a:prstGeom prst="rect">
            <a:avLst/>
          </a:prstGeom>
          <a:solidFill>
            <a:srgbClr val="102540"/>
          </a:solidFill>
        </p:spPr>
        <p:txBody>
          <a:bodyPr wrap="square" lIns="91430" tIns="45715" rIns="91430" bIns="45715" rtlCol="0" anchor="ctr">
            <a:spAutoFit/>
          </a:bodyPr>
          <a:lstStyle/>
          <a:p>
            <a:r>
              <a:rPr lang="en-US" sz="2400" dirty="0" smtClean="0">
                <a:solidFill>
                  <a:schemeClr val="bg1"/>
                </a:solidFill>
                <a:latin typeface="Times New Roman" pitchFamily="18" charset="0"/>
                <a:cs typeface="Times New Roman" pitchFamily="18" charset="0"/>
              </a:rPr>
              <a:t>43</a:t>
            </a:r>
            <a:r>
              <a:rPr lang="en-US" sz="2400" baseline="30000" dirty="0" smtClean="0">
                <a:solidFill>
                  <a:schemeClr val="bg1"/>
                </a:solidFill>
                <a:latin typeface="Times New Roman" pitchFamily="18" charset="0"/>
                <a:cs typeface="Times New Roman" pitchFamily="18" charset="0"/>
              </a:rPr>
              <a:t>rd</a:t>
            </a:r>
            <a:r>
              <a:rPr lang="en-US" sz="2400" dirty="0" smtClean="0">
                <a:solidFill>
                  <a:schemeClr val="bg1"/>
                </a:solidFill>
                <a:latin typeface="Times New Roman" pitchFamily="18" charset="0"/>
                <a:cs typeface="Times New Roman" pitchFamily="18" charset="0"/>
              </a:rPr>
              <a:t> MCMC Graduation Ceremony </a:t>
            </a:r>
            <a:endParaRPr lang="en-US" sz="2400" dirty="0">
              <a:solidFill>
                <a:schemeClr val="bg1"/>
              </a:solidFill>
              <a:latin typeface="Times New Roman" pitchFamily="18" charset="0"/>
              <a:cs typeface="Times New Roman" pitchFamily="18" charset="0"/>
            </a:endParaRPr>
          </a:p>
        </p:txBody>
      </p:sp>
      <p:sp>
        <p:nvSpPr>
          <p:cNvPr id="11" name="Rectangle 10"/>
          <p:cNvSpPr/>
          <p:nvPr/>
        </p:nvSpPr>
        <p:spPr>
          <a:xfrm>
            <a:off x="108285" y="8839200"/>
            <a:ext cx="6673516"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smtClean="0">
                <a:latin typeface="Times New Roman" pitchFamily="18" charset="0"/>
                <a:cs typeface="Times New Roman" pitchFamily="18" charset="0"/>
              </a:rPr>
              <a:t>14</a:t>
            </a:r>
            <a:endParaRPr lang="en-US" sz="900" dirty="0">
              <a:latin typeface="Times New Roman" pitchFamily="18" charset="0"/>
              <a:cs typeface="Times New Roman" pitchFamily="18" charset="0"/>
            </a:endParaRPr>
          </a:p>
        </p:txBody>
      </p:sp>
      <p:sp>
        <p:nvSpPr>
          <p:cNvPr id="4" name="TextBox 3"/>
          <p:cNvSpPr txBox="1"/>
          <p:nvPr/>
        </p:nvSpPr>
        <p:spPr>
          <a:xfrm>
            <a:off x="2731168" y="4556612"/>
            <a:ext cx="3898232" cy="272798"/>
          </a:xfrm>
          <a:prstGeom prst="rect">
            <a:avLst/>
          </a:prstGeom>
          <a:noFill/>
          <a:ln>
            <a:noFill/>
          </a:ln>
        </p:spPr>
        <p:txBody>
          <a:bodyPr wrap="square" lIns="87279" tIns="43640" rIns="87279" bIns="43640" rtlCol="0" anchor="ctr">
            <a:spAutoFit/>
          </a:bodyPr>
          <a:lstStyle/>
          <a:p>
            <a:pPr algn="ctr"/>
            <a:r>
              <a:rPr lang="en-GB" sz="1200" dirty="0" smtClean="0">
                <a:solidFill>
                  <a:srgbClr val="FF0000"/>
                </a:solidFill>
                <a:latin typeface="Times New Roman" pitchFamily="18" charset="0"/>
                <a:cs typeface="Times New Roman" pitchFamily="18" charset="0"/>
              </a:rPr>
              <a:t>Group Photo of 43</a:t>
            </a:r>
            <a:r>
              <a:rPr lang="en-GB" sz="1200" baseline="30000" dirty="0" smtClean="0">
                <a:solidFill>
                  <a:srgbClr val="FF0000"/>
                </a:solidFill>
                <a:latin typeface="Times New Roman" pitchFamily="18" charset="0"/>
                <a:cs typeface="Times New Roman" pitchFamily="18" charset="0"/>
              </a:rPr>
              <a:t>rd</a:t>
            </a:r>
            <a:r>
              <a:rPr lang="en-GB" sz="1200" dirty="0" smtClean="0">
                <a:solidFill>
                  <a:srgbClr val="FF0000"/>
                </a:solidFill>
                <a:latin typeface="Times New Roman" pitchFamily="18" charset="0"/>
                <a:cs typeface="Times New Roman" pitchFamily="18" charset="0"/>
              </a:rPr>
              <a:t> MCMC</a:t>
            </a:r>
            <a:endParaRPr lang="en-GB" sz="1200" dirty="0">
              <a:solidFill>
                <a:srgbClr val="FF0000"/>
              </a:solidFill>
              <a:latin typeface="Times New Roman" pitchFamily="18" charset="0"/>
              <a:cs typeface="Times New Roman" pitchFamily="18" charset="0"/>
            </a:endParaRPr>
          </a:p>
        </p:txBody>
      </p:sp>
      <p:sp>
        <p:nvSpPr>
          <p:cNvPr id="5" name="TextBox 4"/>
          <p:cNvSpPr txBox="1"/>
          <p:nvPr/>
        </p:nvSpPr>
        <p:spPr>
          <a:xfrm>
            <a:off x="4060373" y="8305800"/>
            <a:ext cx="2569027" cy="272798"/>
          </a:xfrm>
          <a:prstGeom prst="rect">
            <a:avLst/>
          </a:prstGeom>
          <a:noFill/>
        </p:spPr>
        <p:txBody>
          <a:bodyPr wrap="square" lIns="87279" tIns="43640" rIns="87279" bIns="43640" rtlCol="0" anchor="ctr">
            <a:spAutoFit/>
          </a:bodyPr>
          <a:lstStyle/>
          <a:p>
            <a:pPr algn="ctr"/>
            <a:r>
              <a:rPr lang="en-GB" sz="1200" dirty="0" err="1" smtClean="0">
                <a:solidFill>
                  <a:srgbClr val="002060"/>
                </a:solidFill>
                <a:latin typeface="Times New Roman" pitchFamily="18" charset="0"/>
                <a:cs typeface="Times New Roman" pitchFamily="18" charset="0"/>
              </a:rPr>
              <a:t>Mr.</a:t>
            </a:r>
            <a:r>
              <a:rPr lang="en-GB" sz="1200" dirty="0" smtClean="0">
                <a:solidFill>
                  <a:srgbClr val="002060"/>
                </a:solidFill>
                <a:latin typeface="Times New Roman" pitchFamily="18" charset="0"/>
                <a:cs typeface="Times New Roman" pitchFamily="18" charset="0"/>
              </a:rPr>
              <a:t> </a:t>
            </a:r>
            <a:r>
              <a:rPr lang="en-GB" sz="1200" dirty="0" err="1" smtClean="0">
                <a:solidFill>
                  <a:srgbClr val="002060"/>
                </a:solidFill>
                <a:latin typeface="Times New Roman" pitchFamily="18" charset="0"/>
                <a:cs typeface="Times New Roman" pitchFamily="18" charset="0"/>
              </a:rPr>
              <a:t>Awais</a:t>
            </a:r>
            <a:r>
              <a:rPr lang="en-GB" sz="1200" dirty="0" smtClean="0">
                <a:solidFill>
                  <a:srgbClr val="002060"/>
                </a:solidFill>
                <a:latin typeface="Times New Roman" pitchFamily="18" charset="0"/>
                <a:cs typeface="Times New Roman" pitchFamily="18" charset="0"/>
              </a:rPr>
              <a:t> </a:t>
            </a:r>
            <a:r>
              <a:rPr lang="en-GB" sz="1200" dirty="0" err="1" smtClean="0">
                <a:solidFill>
                  <a:srgbClr val="002060"/>
                </a:solidFill>
                <a:latin typeface="Times New Roman" pitchFamily="18" charset="0"/>
                <a:cs typeface="Times New Roman" pitchFamily="18" charset="0"/>
              </a:rPr>
              <a:t>Shafiq</a:t>
            </a:r>
            <a:r>
              <a:rPr lang="en-GB" sz="1200" dirty="0" smtClean="0">
                <a:solidFill>
                  <a:srgbClr val="002060"/>
                </a:solidFill>
                <a:latin typeface="Times New Roman" pitchFamily="18" charset="0"/>
                <a:cs typeface="Times New Roman" pitchFamily="18" charset="0"/>
              </a:rPr>
              <a:t>, PSP of 43</a:t>
            </a:r>
            <a:r>
              <a:rPr lang="en-GB" sz="1200" baseline="30000" dirty="0" smtClean="0">
                <a:solidFill>
                  <a:srgbClr val="002060"/>
                </a:solidFill>
                <a:latin typeface="Times New Roman" pitchFamily="18" charset="0"/>
                <a:cs typeface="Times New Roman" pitchFamily="18" charset="0"/>
              </a:rPr>
              <a:t>rd</a:t>
            </a:r>
            <a:r>
              <a:rPr lang="en-GB" sz="1200" dirty="0" smtClean="0">
                <a:solidFill>
                  <a:srgbClr val="002060"/>
                </a:solidFill>
                <a:latin typeface="Times New Roman" pitchFamily="18" charset="0"/>
                <a:cs typeface="Times New Roman" pitchFamily="18" charset="0"/>
              </a:rPr>
              <a:t> MCMC</a:t>
            </a:r>
            <a:endParaRPr lang="en-GB" sz="1200" dirty="0">
              <a:solidFill>
                <a:srgbClr val="002060"/>
              </a:solidFill>
              <a:latin typeface="Times New Roman" pitchFamily="18" charset="0"/>
              <a:cs typeface="Times New Roman" pitchFamily="18" charset="0"/>
            </a:endParaRPr>
          </a:p>
        </p:txBody>
      </p:sp>
      <p:sp>
        <p:nvSpPr>
          <p:cNvPr id="20" name="Rectangle 19"/>
          <p:cNvSpPr/>
          <p:nvPr/>
        </p:nvSpPr>
        <p:spPr>
          <a:xfrm>
            <a:off x="108284" y="5742432"/>
            <a:ext cx="3465095" cy="292608"/>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r>
              <a:rPr lang="en-US" sz="2000" dirty="0" smtClean="0">
                <a:latin typeface="Times New Roman" pitchFamily="18" charset="0"/>
                <a:cs typeface="Times New Roman" pitchFamily="18" charset="0"/>
              </a:rPr>
              <a:t>Distribution of Certificates </a:t>
            </a:r>
            <a:endParaRPr lang="en-US" sz="2000" dirty="0">
              <a:latin typeface="Times New Roman" pitchFamily="18" charset="0"/>
              <a:cs typeface="Times New Roman" pitchFamily="18" charset="0"/>
            </a:endParaRPr>
          </a:p>
        </p:txBody>
      </p:sp>
      <p:sp>
        <p:nvSpPr>
          <p:cNvPr id="9" name="Rectangle 8"/>
          <p:cNvSpPr/>
          <p:nvPr/>
        </p:nvSpPr>
        <p:spPr>
          <a:xfrm>
            <a:off x="108284" y="6250888"/>
            <a:ext cx="3549316" cy="2131112"/>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nSpc>
                <a:spcPct val="150000"/>
              </a:lnSpc>
            </a:pPr>
            <a:r>
              <a:rPr lang="en-GB" sz="1000" dirty="0" err="1" smtClean="0">
                <a:latin typeface="Times New Roman" pitchFamily="18" charset="0"/>
                <a:cs typeface="Times New Roman" pitchFamily="18" charset="0"/>
              </a:rPr>
              <a:t>Mr.</a:t>
            </a:r>
            <a:r>
              <a:rPr lang="en-GB" sz="1000" dirty="0" smtClean="0">
                <a:latin typeface="Times New Roman" pitchFamily="18" charset="0"/>
                <a:cs typeface="Times New Roman" pitchFamily="18" charset="0"/>
              </a:rPr>
              <a:t>  Zia Uddin Ahmed, PSP	Capt. (R) </a:t>
            </a:r>
            <a:r>
              <a:rPr lang="en-GB" sz="1000" dirty="0" err="1" smtClean="0">
                <a:latin typeface="Times New Roman" pitchFamily="18" charset="0"/>
                <a:cs typeface="Times New Roman" pitchFamily="18" charset="0"/>
              </a:rPr>
              <a:t>Naveed</a:t>
            </a:r>
            <a:r>
              <a:rPr lang="en-GB" sz="1000" dirty="0" smtClean="0">
                <a:latin typeface="Times New Roman" pitchFamily="18" charset="0"/>
                <a:cs typeface="Times New Roman" pitchFamily="18" charset="0"/>
              </a:rPr>
              <a:t> </a:t>
            </a:r>
            <a:r>
              <a:rPr lang="en-GB" sz="1000" dirty="0" err="1" smtClean="0">
                <a:latin typeface="Times New Roman" pitchFamily="18" charset="0"/>
                <a:cs typeface="Times New Roman" pitchFamily="18" charset="0"/>
              </a:rPr>
              <a:t>Alam</a:t>
            </a:r>
            <a:r>
              <a:rPr lang="en-GB" sz="1000" dirty="0" smtClean="0">
                <a:latin typeface="Times New Roman" pitchFamily="18" charset="0"/>
                <a:cs typeface="Times New Roman" pitchFamily="18" charset="0"/>
              </a:rPr>
              <a:t>, PSP</a:t>
            </a:r>
          </a:p>
          <a:p>
            <a:pPr>
              <a:lnSpc>
                <a:spcPct val="150000"/>
              </a:lnSpc>
            </a:pPr>
            <a:r>
              <a:rPr lang="en-GB" sz="1000" dirty="0" err="1" smtClean="0">
                <a:latin typeface="Times New Roman" pitchFamily="18" charset="0"/>
                <a:cs typeface="Times New Roman" pitchFamily="18" charset="0"/>
              </a:rPr>
              <a:t>Ms.</a:t>
            </a:r>
            <a:r>
              <a:rPr lang="en-GB" sz="1000" dirty="0" smtClean="0">
                <a:latin typeface="Times New Roman" pitchFamily="18" charset="0"/>
                <a:cs typeface="Times New Roman" pitchFamily="18" charset="0"/>
              </a:rPr>
              <a:t> Aisha Butt, PSP	</a:t>
            </a:r>
            <a:r>
              <a:rPr lang="en-GB" sz="1000" dirty="0" err="1" smtClean="0">
                <a:latin typeface="Times New Roman" pitchFamily="18" charset="0"/>
                <a:cs typeface="Times New Roman" pitchFamily="18" charset="0"/>
              </a:rPr>
              <a:t>Dr.</a:t>
            </a:r>
            <a:r>
              <a:rPr lang="en-GB" sz="1000" dirty="0" smtClean="0">
                <a:latin typeface="Times New Roman" pitchFamily="18" charset="0"/>
                <a:cs typeface="Times New Roman" pitchFamily="18" charset="0"/>
              </a:rPr>
              <a:t> Muhammad </a:t>
            </a:r>
            <a:r>
              <a:rPr lang="en-GB" sz="1000" dirty="0" err="1" smtClean="0">
                <a:latin typeface="Times New Roman" pitchFamily="18" charset="0"/>
                <a:cs typeface="Times New Roman" pitchFamily="18" charset="0"/>
              </a:rPr>
              <a:t>Raza</a:t>
            </a:r>
            <a:r>
              <a:rPr lang="en-GB" sz="1000" dirty="0" smtClean="0">
                <a:latin typeface="Times New Roman" pitchFamily="18" charset="0"/>
                <a:cs typeface="Times New Roman" pitchFamily="18" charset="0"/>
              </a:rPr>
              <a:t>, PSP </a:t>
            </a:r>
          </a:p>
          <a:p>
            <a:pPr>
              <a:lnSpc>
                <a:spcPct val="150000"/>
              </a:lnSpc>
            </a:pPr>
            <a:r>
              <a:rPr lang="en-GB" sz="1000" dirty="0" err="1" smtClean="0">
                <a:latin typeface="Times New Roman" pitchFamily="18" charset="0"/>
                <a:cs typeface="Times New Roman" pitchFamily="18" charset="0"/>
              </a:rPr>
              <a:t>Mr.</a:t>
            </a:r>
            <a:r>
              <a:rPr lang="en-GB" sz="1000" dirty="0" smtClean="0">
                <a:latin typeface="Times New Roman" pitchFamily="18" charset="0"/>
                <a:cs typeface="Times New Roman" pitchFamily="18" charset="0"/>
              </a:rPr>
              <a:t>  Abdul </a:t>
            </a:r>
            <a:r>
              <a:rPr lang="en-GB" sz="1000" dirty="0" err="1" smtClean="0">
                <a:latin typeface="Times New Roman" pitchFamily="18" charset="0"/>
                <a:cs typeface="Times New Roman" pitchFamily="18" charset="0"/>
              </a:rPr>
              <a:t>Wahab</a:t>
            </a:r>
            <a:r>
              <a:rPr lang="en-GB" sz="1000" dirty="0" smtClean="0">
                <a:latin typeface="Times New Roman" pitchFamily="18" charset="0"/>
                <a:cs typeface="Times New Roman" pitchFamily="18" charset="0"/>
              </a:rPr>
              <a:t>, PSP	</a:t>
            </a:r>
            <a:r>
              <a:rPr lang="en-GB" sz="1000" dirty="0" err="1" smtClean="0">
                <a:latin typeface="Times New Roman" pitchFamily="18" charset="0"/>
                <a:cs typeface="Times New Roman" pitchFamily="18" charset="0"/>
              </a:rPr>
              <a:t>Mr.</a:t>
            </a:r>
            <a:r>
              <a:rPr lang="en-GB" sz="1000" dirty="0" smtClean="0">
                <a:latin typeface="Times New Roman" pitchFamily="18" charset="0"/>
                <a:cs typeface="Times New Roman" pitchFamily="18" charset="0"/>
              </a:rPr>
              <a:t> Muhammad </a:t>
            </a:r>
            <a:r>
              <a:rPr lang="en-GB" sz="1000" dirty="0" err="1" smtClean="0">
                <a:latin typeface="Times New Roman" pitchFamily="18" charset="0"/>
                <a:cs typeface="Times New Roman" pitchFamily="18" charset="0"/>
              </a:rPr>
              <a:t>Maroof</a:t>
            </a:r>
            <a:r>
              <a:rPr lang="en-GB" sz="1000" dirty="0" smtClean="0">
                <a:latin typeface="Times New Roman" pitchFamily="18" charset="0"/>
                <a:cs typeface="Times New Roman" pitchFamily="18" charset="0"/>
              </a:rPr>
              <a:t>, PSP</a:t>
            </a:r>
          </a:p>
          <a:p>
            <a:pPr>
              <a:lnSpc>
                <a:spcPct val="150000"/>
              </a:lnSpc>
            </a:pPr>
            <a:r>
              <a:rPr lang="en-GB" sz="1000" dirty="0" err="1" smtClean="0">
                <a:latin typeface="Times New Roman" pitchFamily="18" charset="0"/>
                <a:cs typeface="Times New Roman" pitchFamily="18" charset="0"/>
              </a:rPr>
              <a:t>Mr.</a:t>
            </a:r>
            <a:r>
              <a:rPr lang="en-GB" sz="1000" dirty="0" smtClean="0">
                <a:latin typeface="Times New Roman" pitchFamily="18" charset="0"/>
                <a:cs typeface="Times New Roman" pitchFamily="18" charset="0"/>
              </a:rPr>
              <a:t>  </a:t>
            </a:r>
            <a:r>
              <a:rPr lang="en-GB" sz="1000" dirty="0" err="1" smtClean="0">
                <a:latin typeface="Times New Roman" pitchFamily="18" charset="0"/>
                <a:cs typeface="Times New Roman" pitchFamily="18" charset="0"/>
              </a:rPr>
              <a:t>Hafeez</a:t>
            </a:r>
            <a:r>
              <a:rPr lang="en-GB" sz="1000" dirty="0" smtClean="0">
                <a:latin typeface="Times New Roman" pitchFamily="18" charset="0"/>
                <a:cs typeface="Times New Roman" pitchFamily="18" charset="0"/>
              </a:rPr>
              <a:t> Ur </a:t>
            </a:r>
            <a:r>
              <a:rPr lang="en-GB" sz="1000" dirty="0" err="1" smtClean="0">
                <a:latin typeface="Times New Roman" pitchFamily="18" charset="0"/>
                <a:cs typeface="Times New Roman" pitchFamily="18" charset="0"/>
              </a:rPr>
              <a:t>Rehman</a:t>
            </a:r>
            <a:r>
              <a:rPr lang="en-GB" sz="1000" dirty="0" smtClean="0">
                <a:latin typeface="Times New Roman" pitchFamily="18" charset="0"/>
                <a:cs typeface="Times New Roman" pitchFamily="18" charset="0"/>
              </a:rPr>
              <a:t>, PSP	</a:t>
            </a:r>
            <a:r>
              <a:rPr lang="en-GB" sz="1000" dirty="0" err="1" smtClean="0">
                <a:latin typeface="Times New Roman" pitchFamily="18" charset="0"/>
                <a:cs typeface="Times New Roman" pitchFamily="18" charset="0"/>
              </a:rPr>
              <a:t>Mr.</a:t>
            </a:r>
            <a:r>
              <a:rPr lang="en-GB" sz="1000" dirty="0" smtClean="0">
                <a:latin typeface="Times New Roman" pitchFamily="18" charset="0"/>
                <a:cs typeface="Times New Roman" pitchFamily="18" charset="0"/>
              </a:rPr>
              <a:t>  </a:t>
            </a:r>
            <a:r>
              <a:rPr lang="en-GB" sz="1000" dirty="0" err="1" smtClean="0">
                <a:latin typeface="Times New Roman" pitchFamily="18" charset="0"/>
                <a:cs typeface="Times New Roman" pitchFamily="18" charset="0"/>
              </a:rPr>
              <a:t>Avais</a:t>
            </a:r>
            <a:r>
              <a:rPr lang="en-GB" sz="1000" dirty="0" smtClean="0">
                <a:latin typeface="Times New Roman" pitchFamily="18" charset="0"/>
                <a:cs typeface="Times New Roman" pitchFamily="18" charset="0"/>
              </a:rPr>
              <a:t> </a:t>
            </a:r>
            <a:r>
              <a:rPr lang="en-GB" sz="1000" dirty="0" err="1" smtClean="0">
                <a:latin typeface="Times New Roman" pitchFamily="18" charset="0"/>
                <a:cs typeface="Times New Roman" pitchFamily="18" charset="0"/>
              </a:rPr>
              <a:t>Shafiq</a:t>
            </a:r>
            <a:r>
              <a:rPr lang="en-GB" sz="1000" dirty="0" smtClean="0">
                <a:latin typeface="Times New Roman" pitchFamily="18" charset="0"/>
                <a:cs typeface="Times New Roman" pitchFamily="18" charset="0"/>
              </a:rPr>
              <a:t>, PSP</a:t>
            </a:r>
          </a:p>
          <a:p>
            <a:pPr>
              <a:lnSpc>
                <a:spcPct val="150000"/>
              </a:lnSpc>
            </a:pPr>
            <a:r>
              <a:rPr lang="en-GB" sz="1000" dirty="0" smtClean="0">
                <a:latin typeface="Times New Roman" pitchFamily="18" charset="0"/>
                <a:cs typeface="Times New Roman" pitchFamily="18" charset="0"/>
              </a:rPr>
              <a:t>Capt. (R)  Dost Muhammad , PSP </a:t>
            </a:r>
            <a:r>
              <a:rPr lang="en-GB" sz="1000" dirty="0">
                <a:latin typeface="Times New Roman" pitchFamily="18" charset="0"/>
                <a:cs typeface="Times New Roman" pitchFamily="18" charset="0"/>
              </a:rPr>
              <a:t> </a:t>
            </a:r>
            <a:r>
              <a:rPr lang="en-GB" sz="1000" dirty="0" smtClean="0">
                <a:latin typeface="Times New Roman" pitchFamily="18" charset="0"/>
                <a:cs typeface="Times New Roman" pitchFamily="18" charset="0"/>
              </a:rPr>
              <a:t> </a:t>
            </a:r>
            <a:r>
              <a:rPr lang="en-GB" sz="1000" dirty="0" err="1" smtClean="0">
                <a:latin typeface="Times New Roman" pitchFamily="18" charset="0"/>
                <a:cs typeface="Times New Roman" pitchFamily="18" charset="0"/>
              </a:rPr>
              <a:t>Mr.</a:t>
            </a:r>
            <a:r>
              <a:rPr lang="en-GB" sz="1000" dirty="0" smtClean="0">
                <a:latin typeface="Times New Roman" pitchFamily="18" charset="0"/>
                <a:cs typeface="Times New Roman" pitchFamily="18" charset="0"/>
              </a:rPr>
              <a:t> </a:t>
            </a:r>
            <a:r>
              <a:rPr lang="en-GB" sz="1000" dirty="0" err="1" smtClean="0">
                <a:latin typeface="Times New Roman" pitchFamily="18" charset="0"/>
                <a:cs typeface="Times New Roman" pitchFamily="18" charset="0"/>
              </a:rPr>
              <a:t>Touheed</a:t>
            </a:r>
            <a:r>
              <a:rPr lang="en-GB" sz="1000" dirty="0" smtClean="0">
                <a:latin typeface="Times New Roman" pitchFamily="18" charset="0"/>
                <a:cs typeface="Times New Roman" pitchFamily="18" charset="0"/>
              </a:rPr>
              <a:t> </a:t>
            </a:r>
            <a:r>
              <a:rPr lang="en-GB" sz="1000" dirty="0" err="1" smtClean="0">
                <a:latin typeface="Times New Roman" pitchFamily="18" charset="0"/>
                <a:cs typeface="Times New Roman" pitchFamily="18" charset="0"/>
              </a:rPr>
              <a:t>Rehman</a:t>
            </a:r>
            <a:r>
              <a:rPr lang="en-GB" sz="1000" dirty="0" smtClean="0">
                <a:latin typeface="Times New Roman" pitchFamily="18" charset="0"/>
                <a:cs typeface="Times New Roman" pitchFamily="18" charset="0"/>
              </a:rPr>
              <a:t>, PSP</a:t>
            </a:r>
            <a:endParaRPr lang="en-GB" sz="1000" dirty="0">
              <a:latin typeface="Times New Roman" pitchFamily="18" charset="0"/>
              <a:cs typeface="Times New Roman" pitchFamily="18" charset="0"/>
            </a:endParaRPr>
          </a:p>
        </p:txBody>
      </p:sp>
      <p:sp>
        <p:nvSpPr>
          <p:cNvPr id="24" name="Rectangle 23"/>
          <p:cNvSpPr/>
          <p:nvPr/>
        </p:nvSpPr>
        <p:spPr>
          <a:xfrm>
            <a:off x="5867400" y="304800"/>
            <a:ext cx="725590" cy="1118521"/>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sp>
        <p:nvSpPr>
          <p:cNvPr id="14" name="TextBox 13"/>
          <p:cNvSpPr txBox="1"/>
          <p:nvPr/>
        </p:nvSpPr>
        <p:spPr>
          <a:xfrm>
            <a:off x="76200" y="1483816"/>
            <a:ext cx="2438400" cy="4154984"/>
          </a:xfrm>
          <a:prstGeom prst="rect">
            <a:avLst/>
          </a:prstGeom>
          <a:noFill/>
          <a:ln>
            <a:solidFill>
              <a:schemeClr val="bg1"/>
            </a:solidFill>
          </a:ln>
        </p:spPr>
        <p:txBody>
          <a:bodyPr wrap="square" rtlCol="0">
            <a:spAutoFit/>
          </a:bodyPr>
          <a:lstStyle/>
          <a:p>
            <a:pPr algn="just"/>
            <a:r>
              <a:rPr lang="en-US" sz="1200" dirty="0">
                <a:solidFill>
                  <a:srgbClr val="002060"/>
                </a:solidFill>
                <a:latin typeface="Times New Roman" pitchFamily="18" charset="0"/>
                <a:cs typeface="Times New Roman" pitchFamily="18" charset="0"/>
              </a:rPr>
              <a:t>The MCMC domain-specific course is designed for officers from Police, FIA, and NAB to enhance their professional competence and personal abilities. It focuses on organization-specific knowledge, skills, and attitudes, encouraging mutual learning and experience-sharing. The curriculum blends professional, developmental, and research components to prepare participants for future </a:t>
            </a:r>
            <a:r>
              <a:rPr lang="en-US" sz="1200" dirty="0" smtClean="0">
                <a:solidFill>
                  <a:srgbClr val="002060"/>
                </a:solidFill>
                <a:latin typeface="Times New Roman" pitchFamily="18" charset="0"/>
                <a:cs typeface="Times New Roman" pitchFamily="18" charset="0"/>
              </a:rPr>
              <a:t>professional roles</a:t>
            </a:r>
            <a:r>
              <a:rPr lang="en-US" sz="1200" dirty="0">
                <a:solidFill>
                  <a:srgbClr val="002060"/>
                </a:solidFill>
                <a:latin typeface="Times New Roman" pitchFamily="18" charset="0"/>
                <a:cs typeface="Times New Roman" pitchFamily="18" charset="0"/>
              </a:rPr>
              <a:t>. </a:t>
            </a:r>
          </a:p>
          <a:p>
            <a:pPr algn="just"/>
            <a:r>
              <a:rPr lang="en-US" sz="1200" dirty="0">
                <a:solidFill>
                  <a:srgbClr val="002060"/>
                </a:solidFill>
                <a:latin typeface="Times New Roman" pitchFamily="18" charset="0"/>
                <a:cs typeface="Times New Roman" pitchFamily="18" charset="0"/>
              </a:rPr>
              <a:t>On </a:t>
            </a:r>
            <a:r>
              <a:rPr lang="en-US" sz="1200" dirty="0" smtClean="0">
                <a:solidFill>
                  <a:srgbClr val="002060"/>
                </a:solidFill>
                <a:latin typeface="Times New Roman" pitchFamily="18" charset="0"/>
                <a:cs typeface="Times New Roman" pitchFamily="18" charset="0"/>
              </a:rPr>
              <a:t>16</a:t>
            </a:r>
            <a:r>
              <a:rPr lang="en-US" sz="1200" baseline="30000" dirty="0" smtClean="0">
                <a:solidFill>
                  <a:srgbClr val="002060"/>
                </a:solidFill>
                <a:latin typeface="Times New Roman" pitchFamily="18" charset="0"/>
                <a:cs typeface="Times New Roman" pitchFamily="18" charset="0"/>
              </a:rPr>
              <a:t>th</a:t>
            </a:r>
            <a:r>
              <a:rPr lang="en-US" sz="1200" dirty="0" smtClean="0">
                <a:solidFill>
                  <a:srgbClr val="002060"/>
                </a:solidFill>
                <a:latin typeface="Times New Roman" pitchFamily="18" charset="0"/>
                <a:cs typeface="Times New Roman" pitchFamily="18" charset="0"/>
              </a:rPr>
              <a:t> June, </a:t>
            </a:r>
            <a:r>
              <a:rPr lang="en-US" sz="1200" dirty="0" smtClean="0">
                <a:solidFill>
                  <a:srgbClr val="002060"/>
                </a:solidFill>
                <a:latin typeface="Times New Roman" pitchFamily="18" charset="0"/>
                <a:cs typeface="Times New Roman" pitchFamily="18" charset="0"/>
              </a:rPr>
              <a:t>2025, </a:t>
            </a:r>
            <a:r>
              <a:rPr lang="en-US" sz="1200" dirty="0" smtClean="0">
                <a:solidFill>
                  <a:srgbClr val="002060"/>
                </a:solidFill>
                <a:latin typeface="Times New Roman" pitchFamily="18" charset="0"/>
                <a:cs typeface="Times New Roman" pitchFamily="18" charset="0"/>
              </a:rPr>
              <a:t>Inauguration Ceremony </a:t>
            </a:r>
            <a:r>
              <a:rPr lang="en-US" sz="1200" dirty="0">
                <a:solidFill>
                  <a:srgbClr val="002060"/>
                </a:solidFill>
                <a:latin typeface="Times New Roman" pitchFamily="18" charset="0"/>
                <a:cs typeface="Times New Roman" pitchFamily="18" charset="0"/>
              </a:rPr>
              <a:t>of </a:t>
            </a:r>
            <a:r>
              <a:rPr lang="en-US" sz="1200" dirty="0" smtClean="0">
                <a:solidFill>
                  <a:srgbClr val="002060"/>
                </a:solidFill>
                <a:latin typeface="Times New Roman" pitchFamily="18" charset="0"/>
                <a:cs typeface="Times New Roman" pitchFamily="18" charset="0"/>
              </a:rPr>
              <a:t>14</a:t>
            </a:r>
            <a:r>
              <a:rPr lang="en-US" sz="1200" baseline="30000" dirty="0" smtClean="0">
                <a:solidFill>
                  <a:srgbClr val="002060"/>
                </a:solidFill>
                <a:latin typeface="Times New Roman" pitchFamily="18" charset="0"/>
                <a:cs typeface="Times New Roman" pitchFamily="18" charset="0"/>
              </a:rPr>
              <a:t>th</a:t>
            </a:r>
            <a:r>
              <a:rPr lang="en-US" sz="1200" dirty="0" smtClean="0">
                <a:solidFill>
                  <a:srgbClr val="002060"/>
                </a:solidFill>
                <a:latin typeface="Times New Roman" pitchFamily="18" charset="0"/>
                <a:cs typeface="Times New Roman" pitchFamily="18" charset="0"/>
              </a:rPr>
              <a:t> </a:t>
            </a:r>
            <a:r>
              <a:rPr lang="en-US" sz="1200" dirty="0">
                <a:solidFill>
                  <a:srgbClr val="002060"/>
                </a:solidFill>
                <a:latin typeface="Times New Roman" pitchFamily="18" charset="0"/>
                <a:cs typeface="Times New Roman" pitchFamily="18" charset="0"/>
              </a:rPr>
              <a:t>Domain Specific Specialized Training Course of </a:t>
            </a:r>
            <a:r>
              <a:rPr lang="en-US" sz="1200" dirty="0" smtClean="0">
                <a:solidFill>
                  <a:srgbClr val="002060"/>
                </a:solidFill>
                <a:latin typeface="Times New Roman" pitchFamily="18" charset="0"/>
                <a:cs typeface="Times New Roman" pitchFamily="18" charset="0"/>
              </a:rPr>
              <a:t>43</a:t>
            </a:r>
            <a:r>
              <a:rPr lang="en-US" sz="1200" baseline="30000" dirty="0" smtClean="0">
                <a:solidFill>
                  <a:srgbClr val="002060"/>
                </a:solidFill>
                <a:latin typeface="Times New Roman" pitchFamily="18" charset="0"/>
                <a:cs typeface="Times New Roman" pitchFamily="18" charset="0"/>
              </a:rPr>
              <a:t>rd</a:t>
            </a:r>
            <a:r>
              <a:rPr lang="en-US" sz="1200" dirty="0" smtClean="0">
                <a:solidFill>
                  <a:srgbClr val="002060"/>
                </a:solidFill>
                <a:latin typeface="Times New Roman" pitchFamily="18" charset="0"/>
                <a:cs typeface="Times New Roman" pitchFamily="18" charset="0"/>
              </a:rPr>
              <a:t> Mid-Career </a:t>
            </a:r>
            <a:r>
              <a:rPr lang="en-US" sz="1200" dirty="0">
                <a:solidFill>
                  <a:srgbClr val="002060"/>
                </a:solidFill>
                <a:latin typeface="Times New Roman" pitchFamily="18" charset="0"/>
                <a:cs typeface="Times New Roman" pitchFamily="18" charset="0"/>
              </a:rPr>
              <a:t>Management Course (MCMC) was held at the National Police Academy, Islamabad. The batch comprises </a:t>
            </a:r>
            <a:r>
              <a:rPr lang="en-US" sz="1200" dirty="0" smtClean="0">
                <a:solidFill>
                  <a:srgbClr val="002060"/>
                </a:solidFill>
                <a:latin typeface="Times New Roman" pitchFamily="18" charset="0"/>
                <a:cs typeface="Times New Roman" pitchFamily="18" charset="0"/>
              </a:rPr>
              <a:t>10 </a:t>
            </a:r>
            <a:r>
              <a:rPr lang="en-US" sz="1200" dirty="0">
                <a:solidFill>
                  <a:srgbClr val="002060"/>
                </a:solidFill>
                <a:latin typeface="Times New Roman" pitchFamily="18" charset="0"/>
                <a:cs typeface="Times New Roman" pitchFamily="18" charset="0"/>
              </a:rPr>
              <a:t>officers including </a:t>
            </a:r>
            <a:r>
              <a:rPr lang="en-US" sz="1200" dirty="0" smtClean="0">
                <a:solidFill>
                  <a:srgbClr val="002060"/>
                </a:solidFill>
                <a:latin typeface="Times New Roman" pitchFamily="18" charset="0"/>
                <a:cs typeface="Times New Roman" pitchFamily="18" charset="0"/>
              </a:rPr>
              <a:t>one female, 10 </a:t>
            </a:r>
            <a:r>
              <a:rPr lang="en-US" sz="1200" dirty="0">
                <a:solidFill>
                  <a:srgbClr val="002060"/>
                </a:solidFill>
                <a:latin typeface="Times New Roman" pitchFamily="18" charset="0"/>
                <a:cs typeface="Times New Roman" pitchFamily="18" charset="0"/>
              </a:rPr>
              <a:t>officers from </a:t>
            </a:r>
            <a:r>
              <a:rPr lang="en-US" sz="1200" dirty="0" smtClean="0">
                <a:solidFill>
                  <a:srgbClr val="002060"/>
                </a:solidFill>
                <a:latin typeface="Times New Roman" pitchFamily="18" charset="0"/>
                <a:cs typeface="Times New Roman" pitchFamily="18" charset="0"/>
              </a:rPr>
              <a:t>PSP.</a:t>
            </a:r>
            <a:endParaRPr lang="en-GB" sz="12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0159" y="1769522"/>
            <a:ext cx="3810000" cy="265099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7552" y="6250888"/>
            <a:ext cx="2926954" cy="1953039"/>
          </a:xfrm>
          <a:prstGeom prst="rect">
            <a:avLst/>
          </a:prstGeom>
        </p:spPr>
      </p:pic>
    </p:spTree>
    <p:extLst>
      <p:ext uri="{BB962C8B-B14F-4D97-AF65-F5344CB8AC3E}">
        <p14:creationId xmlns:p14="http://schemas.microsoft.com/office/powerpoint/2010/main" val="28556965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447800" y="152400"/>
            <a:ext cx="533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447800" y="1066799"/>
            <a:ext cx="5334000" cy="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4001" y="376545"/>
            <a:ext cx="5257800" cy="461655"/>
          </a:xfrm>
          <a:prstGeom prst="rect">
            <a:avLst/>
          </a:prstGeom>
          <a:solidFill>
            <a:srgbClr val="102540"/>
          </a:solidFill>
        </p:spPr>
        <p:txBody>
          <a:bodyPr wrap="square" lIns="91430" tIns="45715" rIns="91430" bIns="45715" rtlCol="0" anchor="ctr">
            <a:spAutoFit/>
          </a:bodyPr>
          <a:lstStyle/>
          <a:p>
            <a:r>
              <a:rPr lang="en-US" sz="2400" dirty="0" smtClean="0">
                <a:solidFill>
                  <a:schemeClr val="bg1"/>
                </a:solidFill>
                <a:latin typeface="Times New Roman" pitchFamily="18" charset="0"/>
                <a:cs typeface="Times New Roman" pitchFamily="18" charset="0"/>
              </a:rPr>
              <a:t>43</a:t>
            </a:r>
            <a:r>
              <a:rPr lang="en-US" sz="2400" baseline="30000" dirty="0" smtClean="0">
                <a:solidFill>
                  <a:schemeClr val="bg1"/>
                </a:solidFill>
                <a:latin typeface="Times New Roman" pitchFamily="18" charset="0"/>
                <a:cs typeface="Times New Roman" pitchFamily="18" charset="0"/>
              </a:rPr>
              <a:t>rd</a:t>
            </a:r>
            <a:r>
              <a:rPr lang="en-US" sz="2400" dirty="0" smtClean="0">
                <a:solidFill>
                  <a:schemeClr val="bg1"/>
                </a:solidFill>
                <a:latin typeface="Times New Roman" pitchFamily="18" charset="0"/>
                <a:cs typeface="Times New Roman" pitchFamily="18" charset="0"/>
              </a:rPr>
              <a:t> MCMC Lecture Series  </a:t>
            </a:r>
            <a:endParaRPr lang="en-US" sz="2400" dirty="0">
              <a:solidFill>
                <a:schemeClr val="bg1"/>
              </a:solidFill>
              <a:latin typeface="Times New Roman" pitchFamily="18" charset="0"/>
              <a:cs typeface="Times New Roman" pitchFamily="18" charset="0"/>
            </a:endParaRPr>
          </a:p>
        </p:txBody>
      </p:sp>
      <p:sp>
        <p:nvSpPr>
          <p:cNvPr id="11" name="Rectangle 10"/>
          <p:cNvSpPr/>
          <p:nvPr/>
        </p:nvSpPr>
        <p:spPr>
          <a:xfrm>
            <a:off x="108599" y="8839200"/>
            <a:ext cx="6673201"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smtClean="0">
                <a:latin typeface="Times New Roman" pitchFamily="18" charset="0"/>
                <a:cs typeface="Times New Roman" pitchFamily="18" charset="0"/>
              </a:rPr>
              <a:t>15</a:t>
            </a:r>
            <a:endParaRPr lang="en-US" sz="900" dirty="0">
              <a:latin typeface="Times New Roman" pitchFamily="18" charset="0"/>
              <a:cs typeface="Times New Roman" pitchFamily="18" charset="0"/>
            </a:endParaRPr>
          </a:p>
        </p:txBody>
      </p:sp>
      <p:sp>
        <p:nvSpPr>
          <p:cNvPr id="21" name="Rectangle 20"/>
          <p:cNvSpPr/>
          <p:nvPr/>
        </p:nvSpPr>
        <p:spPr>
          <a:xfrm flipV="1">
            <a:off x="4584032" y="3345334"/>
            <a:ext cx="1660358" cy="242021"/>
          </a:xfrm>
          <a:prstGeom prst="rect">
            <a:avLst/>
          </a:prstGeom>
        </p:spPr>
        <p:txBody>
          <a:bodyPr wrap="square" lIns="87279" tIns="43640" rIns="87279" bIns="43640">
            <a:spAutoFit/>
          </a:bodyPr>
          <a:lstStyle/>
          <a:p>
            <a:pPr algn="ctr"/>
            <a:endParaRPr lang="en-GB" sz="1000" dirty="0">
              <a:solidFill>
                <a:srgbClr val="002060"/>
              </a:solidFill>
              <a:latin typeface="Times New Roman" pitchFamily="18" charset="0"/>
              <a:cs typeface="Times New Roman" pitchFamily="18" charset="0"/>
            </a:endParaRPr>
          </a:p>
        </p:txBody>
      </p:sp>
      <p:sp>
        <p:nvSpPr>
          <p:cNvPr id="26" name="TextBox 25"/>
          <p:cNvSpPr txBox="1"/>
          <p:nvPr/>
        </p:nvSpPr>
        <p:spPr>
          <a:xfrm>
            <a:off x="3733800" y="5708891"/>
            <a:ext cx="2939401" cy="272798"/>
          </a:xfrm>
          <a:prstGeom prst="rect">
            <a:avLst/>
          </a:prstGeom>
          <a:noFill/>
        </p:spPr>
        <p:txBody>
          <a:bodyPr wrap="square" lIns="87279" tIns="43640" rIns="87279" bIns="43640" rtlCol="0">
            <a:spAutoFit/>
          </a:bodyPr>
          <a:lstStyle/>
          <a:p>
            <a:pPr algn="ctr"/>
            <a:r>
              <a:rPr lang="en-US" sz="1200" dirty="0" smtClean="0">
                <a:solidFill>
                  <a:srgbClr val="002060"/>
                </a:solidFill>
                <a:latin typeface="Times New Roman" pitchFamily="18" charset="0"/>
                <a:cs typeface="Times New Roman" pitchFamily="18" charset="0"/>
              </a:rPr>
              <a:t>IGP Abdul </a:t>
            </a:r>
            <a:r>
              <a:rPr lang="en-US" sz="1200" dirty="0" err="1">
                <a:solidFill>
                  <a:srgbClr val="002060"/>
                </a:solidFill>
                <a:latin typeface="Times New Roman" pitchFamily="18" charset="0"/>
                <a:cs typeface="Times New Roman" pitchFamily="18" charset="0"/>
              </a:rPr>
              <a:t>Khalique</a:t>
            </a:r>
            <a:r>
              <a:rPr lang="en-US" sz="1200" dirty="0">
                <a:solidFill>
                  <a:srgbClr val="002060"/>
                </a:solidFill>
                <a:latin typeface="Times New Roman" pitchFamily="18" charset="0"/>
                <a:cs typeface="Times New Roman" pitchFamily="18" charset="0"/>
              </a:rPr>
              <a:t> Sheikh</a:t>
            </a:r>
            <a:r>
              <a:rPr lang="en-GB" sz="1200" dirty="0">
                <a:solidFill>
                  <a:srgbClr val="002060"/>
                </a:solidFill>
                <a:latin typeface="Times New Roman" pitchFamily="18" charset="0"/>
                <a:cs typeface="Times New Roman" pitchFamily="18" charset="0"/>
              </a:rPr>
              <a:t>, PSP </a:t>
            </a:r>
          </a:p>
        </p:txBody>
      </p:sp>
      <p:sp>
        <p:nvSpPr>
          <p:cNvPr id="27" name="TextBox 26"/>
          <p:cNvSpPr txBox="1"/>
          <p:nvPr/>
        </p:nvSpPr>
        <p:spPr>
          <a:xfrm>
            <a:off x="609600" y="3200400"/>
            <a:ext cx="2382253" cy="272798"/>
          </a:xfrm>
          <a:prstGeom prst="rect">
            <a:avLst/>
          </a:prstGeom>
          <a:noFill/>
        </p:spPr>
        <p:txBody>
          <a:bodyPr wrap="square" lIns="87279" tIns="43640" rIns="87279" bIns="43640" rtlCol="0">
            <a:spAutoFit/>
          </a:bodyPr>
          <a:lstStyle/>
          <a:p>
            <a:pPr algn="ctr"/>
            <a:r>
              <a:rPr lang="en-GB" sz="1200" dirty="0" smtClean="0">
                <a:solidFill>
                  <a:srgbClr val="002060"/>
                </a:solidFill>
                <a:latin typeface="Times New Roman" pitchFamily="18" charset="0"/>
                <a:cs typeface="Times New Roman" pitchFamily="18" charset="0"/>
              </a:rPr>
              <a:t>IGP NHMP </a:t>
            </a:r>
            <a:r>
              <a:rPr lang="en-GB" sz="1200" dirty="0">
                <a:solidFill>
                  <a:srgbClr val="002060"/>
                </a:solidFill>
                <a:latin typeface="Times New Roman" pitchFamily="18" charset="0"/>
                <a:cs typeface="Times New Roman" pitchFamily="18" charset="0"/>
              </a:rPr>
              <a:t>B.A Nasir, </a:t>
            </a:r>
            <a:r>
              <a:rPr lang="en-GB" sz="1200" dirty="0" smtClean="0">
                <a:solidFill>
                  <a:srgbClr val="002060"/>
                </a:solidFill>
                <a:latin typeface="Times New Roman" pitchFamily="18" charset="0"/>
                <a:cs typeface="Times New Roman" pitchFamily="18" charset="0"/>
              </a:rPr>
              <a:t>PSP</a:t>
            </a:r>
            <a:endParaRPr lang="en-GB" sz="1200" dirty="0">
              <a:solidFill>
                <a:srgbClr val="002060"/>
              </a:solidFill>
              <a:latin typeface="Times New Roman" pitchFamily="18" charset="0"/>
              <a:cs typeface="Times New Roman" pitchFamily="18" charset="0"/>
            </a:endParaRPr>
          </a:p>
        </p:txBody>
      </p:sp>
      <p:sp>
        <p:nvSpPr>
          <p:cNvPr id="28" name="TextBox 27"/>
          <p:cNvSpPr txBox="1"/>
          <p:nvPr/>
        </p:nvSpPr>
        <p:spPr>
          <a:xfrm>
            <a:off x="304800" y="5844854"/>
            <a:ext cx="3048000" cy="272798"/>
          </a:xfrm>
          <a:prstGeom prst="rect">
            <a:avLst/>
          </a:prstGeom>
          <a:noFill/>
        </p:spPr>
        <p:txBody>
          <a:bodyPr wrap="square" lIns="87279" tIns="43640" rIns="87279" bIns="43640" rtlCol="0">
            <a:spAutoFit/>
          </a:bodyPr>
          <a:lstStyle/>
          <a:p>
            <a:pPr algn="ctr"/>
            <a:r>
              <a:rPr lang="en-GB" sz="1200" dirty="0" smtClean="0">
                <a:solidFill>
                  <a:srgbClr val="002060"/>
                </a:solidFill>
                <a:latin typeface="Times New Roman" pitchFamily="18" charset="0"/>
                <a:cs typeface="Times New Roman" pitchFamily="18" charset="0"/>
              </a:rPr>
              <a:t>Addl. IGP </a:t>
            </a:r>
            <a:r>
              <a:rPr lang="en-GB" sz="1200" dirty="0" err="1">
                <a:solidFill>
                  <a:srgbClr val="002060"/>
                </a:solidFill>
                <a:latin typeface="Times New Roman" pitchFamily="18" charset="0"/>
                <a:cs typeface="Times New Roman" pitchFamily="18" charset="0"/>
              </a:rPr>
              <a:t>Sohail</a:t>
            </a:r>
            <a:r>
              <a:rPr lang="en-GB" sz="1200" dirty="0">
                <a:solidFill>
                  <a:srgbClr val="002060"/>
                </a:solidFill>
                <a:latin typeface="Times New Roman" pitchFamily="18" charset="0"/>
                <a:cs typeface="Times New Roman" pitchFamily="18" charset="0"/>
              </a:rPr>
              <a:t> Habib Tajik, PSP    </a:t>
            </a:r>
          </a:p>
        </p:txBody>
      </p:sp>
      <p:sp>
        <p:nvSpPr>
          <p:cNvPr id="30" name="TextBox 29"/>
          <p:cNvSpPr txBox="1"/>
          <p:nvPr/>
        </p:nvSpPr>
        <p:spPr>
          <a:xfrm>
            <a:off x="3525550" y="3209878"/>
            <a:ext cx="3408470" cy="272798"/>
          </a:xfrm>
          <a:prstGeom prst="rect">
            <a:avLst/>
          </a:prstGeom>
          <a:noFill/>
        </p:spPr>
        <p:txBody>
          <a:bodyPr wrap="square" lIns="87279" tIns="43640" rIns="87279" bIns="43640" rtlCol="0">
            <a:spAutoFit/>
          </a:bodyPr>
          <a:lstStyle/>
          <a:p>
            <a:pPr algn="ctr"/>
            <a:r>
              <a:rPr lang="en-GB" sz="1200" dirty="0">
                <a:solidFill>
                  <a:srgbClr val="002060"/>
                </a:solidFill>
                <a:latin typeface="Times New Roman" pitchFamily="18" charset="0"/>
                <a:cs typeface="Times New Roman" pitchFamily="18" charset="0"/>
              </a:rPr>
              <a:t>Commandant, </a:t>
            </a:r>
            <a:r>
              <a:rPr lang="en-GB" sz="1200" dirty="0" smtClean="0">
                <a:solidFill>
                  <a:srgbClr val="002060"/>
                </a:solidFill>
                <a:latin typeface="Times New Roman" pitchFamily="18" charset="0"/>
                <a:cs typeface="Times New Roman" pitchFamily="18" charset="0"/>
              </a:rPr>
              <a:t>NPA Muhammad </a:t>
            </a:r>
            <a:r>
              <a:rPr lang="en-GB" sz="1200" dirty="0" err="1" smtClean="0">
                <a:solidFill>
                  <a:srgbClr val="002060"/>
                </a:solidFill>
                <a:latin typeface="Times New Roman" pitchFamily="18" charset="0"/>
                <a:cs typeface="Times New Roman" pitchFamily="18" charset="0"/>
              </a:rPr>
              <a:t>Idrees</a:t>
            </a:r>
            <a:r>
              <a:rPr lang="en-GB" sz="1200" dirty="0" smtClean="0">
                <a:solidFill>
                  <a:srgbClr val="002060"/>
                </a:solidFill>
                <a:latin typeface="Times New Roman" pitchFamily="18" charset="0"/>
                <a:cs typeface="Times New Roman" pitchFamily="18" charset="0"/>
              </a:rPr>
              <a:t> Ahmed, PSP</a:t>
            </a:r>
            <a:endParaRPr lang="en-GB" sz="1200" dirty="0">
              <a:solidFill>
                <a:srgbClr val="002060"/>
              </a:solidFill>
              <a:latin typeface="Times New Roman" pitchFamily="18" charset="0"/>
              <a:cs typeface="Times New Roman"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800" y="1170606"/>
            <a:ext cx="2991970" cy="199642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 y="3707328"/>
            <a:ext cx="3009899" cy="200838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42901" y="1192015"/>
            <a:ext cx="3009899" cy="200838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8580" y="3708986"/>
            <a:ext cx="2997190" cy="1999905"/>
          </a:xfrm>
          <a:prstGeom prst="rect">
            <a:avLst/>
          </a:prstGeom>
        </p:spPr>
      </p:pic>
      <p:sp>
        <p:nvSpPr>
          <p:cNvPr id="16" name="Rectangle 15"/>
          <p:cNvSpPr/>
          <p:nvPr/>
        </p:nvSpPr>
        <p:spPr>
          <a:xfrm>
            <a:off x="304800" y="118754"/>
            <a:ext cx="685800" cy="94804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spTree>
    <p:extLst>
      <p:ext uri="{BB962C8B-B14F-4D97-AF65-F5344CB8AC3E}">
        <p14:creationId xmlns:p14="http://schemas.microsoft.com/office/powerpoint/2010/main" val="41044508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93113" y="1423321"/>
            <a:ext cx="5264080" cy="2447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 y="621721"/>
            <a:ext cx="5280993" cy="521279"/>
          </a:xfrm>
          <a:prstGeom prst="rect">
            <a:avLst/>
          </a:prstGeom>
          <a:solidFill>
            <a:srgbClr val="102540"/>
          </a:solidFill>
        </p:spPr>
        <p:txBody>
          <a:bodyPr wrap="square" lIns="91430" tIns="45715" rIns="91430" bIns="45715" rtlCol="0" anchor="ctr">
            <a:spAutoFit/>
          </a:bodyPr>
          <a:lstStyle/>
          <a:p>
            <a:r>
              <a:rPr lang="en-US" sz="2800" dirty="0" smtClean="0">
                <a:solidFill>
                  <a:schemeClr val="bg1"/>
                </a:solidFill>
                <a:latin typeface="Times New Roman" pitchFamily="18" charset="0"/>
                <a:cs typeface="Times New Roman" pitchFamily="18" charset="0"/>
              </a:rPr>
              <a:t>Cultural Night 43</a:t>
            </a:r>
            <a:r>
              <a:rPr lang="en-US" sz="2800" baseline="30000" dirty="0" smtClean="0">
                <a:solidFill>
                  <a:schemeClr val="bg1"/>
                </a:solidFill>
                <a:latin typeface="Times New Roman" pitchFamily="18" charset="0"/>
                <a:cs typeface="Times New Roman" pitchFamily="18" charset="0"/>
              </a:rPr>
              <a:t>rd</a:t>
            </a:r>
            <a:r>
              <a:rPr lang="en-US" sz="2800" dirty="0" smtClean="0">
                <a:solidFill>
                  <a:schemeClr val="bg1"/>
                </a:solidFill>
                <a:latin typeface="Times New Roman" pitchFamily="18" charset="0"/>
                <a:cs typeface="Times New Roman" pitchFamily="18" charset="0"/>
              </a:rPr>
              <a:t> MCMC</a:t>
            </a:r>
            <a:endParaRPr lang="en-US" sz="2800" dirty="0">
              <a:solidFill>
                <a:schemeClr val="bg1"/>
              </a:solidFill>
              <a:latin typeface="Times New Roman" pitchFamily="18" charset="0"/>
              <a:cs typeface="Times New Roman" pitchFamily="18" charset="0"/>
            </a:endParaRPr>
          </a:p>
        </p:txBody>
      </p:sp>
      <p:sp>
        <p:nvSpPr>
          <p:cNvPr id="11" name="Rectangle 10"/>
          <p:cNvSpPr/>
          <p:nvPr/>
        </p:nvSpPr>
        <p:spPr>
          <a:xfrm>
            <a:off x="108599" y="8839200"/>
            <a:ext cx="6673201"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smtClean="0">
                <a:latin typeface="Times New Roman" pitchFamily="18" charset="0"/>
                <a:cs typeface="Times New Roman" pitchFamily="18" charset="0"/>
              </a:rPr>
              <a:t>16</a:t>
            </a:r>
            <a:endParaRPr lang="en-US" sz="900" dirty="0">
              <a:latin typeface="Times New Roman" pitchFamily="18" charset="0"/>
              <a:cs typeface="Times New Roman" pitchFamily="18" charset="0"/>
            </a:endParaRPr>
          </a:p>
        </p:txBody>
      </p:sp>
      <p:cxnSp>
        <p:nvCxnSpPr>
          <p:cNvPr id="14" name="Straight Connector 13"/>
          <p:cNvCxnSpPr/>
          <p:nvPr/>
        </p:nvCxnSpPr>
        <p:spPr>
          <a:xfrm>
            <a:off x="93113" y="304800"/>
            <a:ext cx="5264080" cy="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791200" y="304800"/>
            <a:ext cx="725590" cy="1118521"/>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200" y="1809084"/>
            <a:ext cx="3124200" cy="214103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4267200"/>
            <a:ext cx="3124200" cy="206968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968" y="4267200"/>
            <a:ext cx="3113352" cy="207741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998" y="6594425"/>
            <a:ext cx="3069322" cy="2048035"/>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5200" y="6557807"/>
            <a:ext cx="3124200" cy="2084653"/>
          </a:xfrm>
          <a:prstGeom prst="rect">
            <a:avLst/>
          </a:prstGeom>
        </p:spPr>
      </p:pic>
      <p:sp>
        <p:nvSpPr>
          <p:cNvPr id="15" name="TextBox 14"/>
          <p:cNvSpPr txBox="1"/>
          <p:nvPr/>
        </p:nvSpPr>
        <p:spPr>
          <a:xfrm>
            <a:off x="208969" y="1409079"/>
            <a:ext cx="3113351" cy="2858121"/>
          </a:xfrm>
          <a:prstGeom prst="rect">
            <a:avLst/>
          </a:prstGeom>
          <a:noFill/>
          <a:ln>
            <a:noFill/>
          </a:ln>
        </p:spPr>
        <p:txBody>
          <a:bodyPr wrap="square" lIns="87279" tIns="43640" rIns="87279" bIns="43640" rtlCol="0" anchor="ctr">
            <a:spAutoFit/>
          </a:bodyPr>
          <a:lstStyle/>
          <a:p>
            <a:pPr algn="just">
              <a:lnSpc>
                <a:spcPct val="150000"/>
              </a:lnSpc>
            </a:pPr>
            <a:r>
              <a:rPr lang="en-US" sz="1200" dirty="0">
                <a:solidFill>
                  <a:srgbClr val="002060"/>
                </a:solidFill>
                <a:latin typeface="Times New Roman" pitchFamily="18" charset="0"/>
                <a:cs typeface="Times New Roman" pitchFamily="18" charset="0"/>
              </a:rPr>
              <a:t>The Commandant NPA, Mr. Muhammad </a:t>
            </a:r>
            <a:r>
              <a:rPr lang="en-US" sz="1200" dirty="0" err="1">
                <a:solidFill>
                  <a:srgbClr val="002060"/>
                </a:solidFill>
                <a:latin typeface="Times New Roman" pitchFamily="18" charset="0"/>
                <a:cs typeface="Times New Roman" pitchFamily="18" charset="0"/>
              </a:rPr>
              <a:t>Idrees</a:t>
            </a:r>
            <a:r>
              <a:rPr lang="en-US" sz="1200" dirty="0">
                <a:solidFill>
                  <a:srgbClr val="002060"/>
                </a:solidFill>
                <a:latin typeface="Times New Roman" pitchFamily="18" charset="0"/>
                <a:cs typeface="Times New Roman" pitchFamily="18" charset="0"/>
              </a:rPr>
              <a:t> Ahmed, PSP, </a:t>
            </a:r>
            <a:r>
              <a:rPr lang="en-US" sz="1200" dirty="0" smtClean="0">
                <a:solidFill>
                  <a:srgbClr val="002060"/>
                </a:solidFill>
                <a:latin typeface="Times New Roman" pitchFamily="18" charset="0"/>
                <a:cs typeface="Times New Roman" pitchFamily="18" charset="0"/>
              </a:rPr>
              <a:t>IGP; </a:t>
            </a:r>
            <a:r>
              <a:rPr lang="en-US" sz="1200" dirty="0">
                <a:solidFill>
                  <a:srgbClr val="002060"/>
                </a:solidFill>
                <a:latin typeface="Times New Roman" pitchFamily="18" charset="0"/>
                <a:cs typeface="Times New Roman" pitchFamily="18" charset="0"/>
              </a:rPr>
              <a:t>Deputy Commandant, Mr. </a:t>
            </a:r>
            <a:r>
              <a:rPr lang="en-US" sz="1200" dirty="0" err="1">
                <a:solidFill>
                  <a:srgbClr val="002060"/>
                </a:solidFill>
                <a:latin typeface="Times New Roman" pitchFamily="18" charset="0"/>
                <a:cs typeface="Times New Roman" pitchFamily="18" charset="0"/>
              </a:rPr>
              <a:t>Sarfraz</a:t>
            </a:r>
            <a:r>
              <a:rPr lang="en-US" sz="1200" dirty="0">
                <a:solidFill>
                  <a:srgbClr val="002060"/>
                </a:solidFill>
                <a:latin typeface="Times New Roman" pitchFamily="18" charset="0"/>
                <a:cs typeface="Times New Roman" pitchFamily="18" charset="0"/>
              </a:rPr>
              <a:t> Ahmed </a:t>
            </a:r>
            <a:r>
              <a:rPr lang="en-US" sz="1200" dirty="0" err="1">
                <a:solidFill>
                  <a:srgbClr val="002060"/>
                </a:solidFill>
                <a:latin typeface="Times New Roman" pitchFamily="18" charset="0"/>
                <a:cs typeface="Times New Roman" pitchFamily="18" charset="0"/>
              </a:rPr>
              <a:t>Falki</a:t>
            </a:r>
            <a:r>
              <a:rPr lang="en-US" sz="1200" dirty="0">
                <a:solidFill>
                  <a:srgbClr val="002060"/>
                </a:solidFill>
                <a:latin typeface="Times New Roman" pitchFamily="18" charset="0"/>
                <a:cs typeface="Times New Roman" pitchFamily="18" charset="0"/>
              </a:rPr>
              <a:t>, </a:t>
            </a:r>
            <a:r>
              <a:rPr lang="en-US" sz="1200" dirty="0" smtClean="0">
                <a:solidFill>
                  <a:srgbClr val="002060"/>
                </a:solidFill>
                <a:latin typeface="Times New Roman" pitchFamily="18" charset="0"/>
                <a:cs typeface="Times New Roman" pitchFamily="18" charset="0"/>
              </a:rPr>
              <a:t>PSP, DIG; </a:t>
            </a:r>
            <a:r>
              <a:rPr lang="en-US" sz="1200" dirty="0">
                <a:solidFill>
                  <a:srgbClr val="002060"/>
                </a:solidFill>
                <a:latin typeface="Times New Roman" pitchFamily="18" charset="0"/>
                <a:cs typeface="Times New Roman" pitchFamily="18" charset="0"/>
              </a:rPr>
              <a:t>Director CPTU, Mr. </a:t>
            </a:r>
            <a:r>
              <a:rPr lang="en-US" sz="1200" dirty="0" err="1">
                <a:solidFill>
                  <a:srgbClr val="002060"/>
                </a:solidFill>
                <a:latin typeface="Times New Roman" pitchFamily="18" charset="0"/>
                <a:cs typeface="Times New Roman" pitchFamily="18" charset="0"/>
              </a:rPr>
              <a:t>Haider</a:t>
            </a:r>
            <a:r>
              <a:rPr lang="en-US" sz="1200" dirty="0">
                <a:solidFill>
                  <a:srgbClr val="002060"/>
                </a:solidFill>
                <a:latin typeface="Times New Roman" pitchFamily="18" charset="0"/>
                <a:cs typeface="Times New Roman" pitchFamily="18" charset="0"/>
              </a:rPr>
              <a:t> Sultan, </a:t>
            </a:r>
            <a:r>
              <a:rPr lang="en-US" sz="1200" dirty="0" smtClean="0">
                <a:solidFill>
                  <a:srgbClr val="002060"/>
                </a:solidFill>
                <a:latin typeface="Times New Roman" pitchFamily="18" charset="0"/>
                <a:cs typeface="Times New Roman" pitchFamily="18" charset="0"/>
              </a:rPr>
              <a:t>PSP, SSP; </a:t>
            </a:r>
            <a:r>
              <a:rPr lang="en-US" sz="1200" dirty="0">
                <a:solidFill>
                  <a:srgbClr val="002060"/>
                </a:solidFill>
                <a:latin typeface="Times New Roman" pitchFamily="18" charset="0"/>
                <a:cs typeface="Times New Roman" pitchFamily="18" charset="0"/>
              </a:rPr>
              <a:t>Director SCC, Ms. </a:t>
            </a:r>
            <a:r>
              <a:rPr lang="en-US" sz="1200" dirty="0" err="1">
                <a:solidFill>
                  <a:srgbClr val="002060"/>
                </a:solidFill>
                <a:latin typeface="Times New Roman" pitchFamily="18" charset="0"/>
                <a:cs typeface="Times New Roman" pitchFamily="18" charset="0"/>
              </a:rPr>
              <a:t>Shazia</a:t>
            </a:r>
            <a:r>
              <a:rPr lang="en-US" sz="1200" dirty="0">
                <a:solidFill>
                  <a:srgbClr val="002060"/>
                </a:solidFill>
                <a:latin typeface="Times New Roman" pitchFamily="18" charset="0"/>
                <a:cs typeface="Times New Roman" pitchFamily="18" charset="0"/>
              </a:rPr>
              <a:t> </a:t>
            </a:r>
            <a:r>
              <a:rPr lang="en-US" sz="1200" dirty="0" err="1" smtClean="0">
                <a:solidFill>
                  <a:srgbClr val="002060"/>
                </a:solidFill>
                <a:latin typeface="Times New Roman" pitchFamily="18" charset="0"/>
                <a:cs typeface="Times New Roman" pitchFamily="18" charset="0"/>
              </a:rPr>
              <a:t>Sarwar</a:t>
            </a:r>
            <a:r>
              <a:rPr lang="en-US" sz="1200" dirty="0" smtClean="0">
                <a:solidFill>
                  <a:srgbClr val="002060"/>
                </a:solidFill>
                <a:latin typeface="Times New Roman" pitchFamily="18" charset="0"/>
                <a:cs typeface="Times New Roman" pitchFamily="18" charset="0"/>
              </a:rPr>
              <a:t>, PSP. SSP; </a:t>
            </a:r>
            <a:r>
              <a:rPr lang="en-US" sz="1200" dirty="0">
                <a:solidFill>
                  <a:srgbClr val="002060"/>
                </a:solidFill>
                <a:latin typeface="Times New Roman" pitchFamily="18" charset="0"/>
                <a:cs typeface="Times New Roman" pitchFamily="18" charset="0"/>
              </a:rPr>
              <a:t>and the under-training officers of MCMC gathered for the </a:t>
            </a:r>
            <a:r>
              <a:rPr lang="en-US" sz="1200" dirty="0" smtClean="0">
                <a:solidFill>
                  <a:srgbClr val="002060"/>
                </a:solidFill>
                <a:latin typeface="Times New Roman" pitchFamily="18" charset="0"/>
                <a:cs typeface="Times New Roman" pitchFamily="18" charset="0"/>
              </a:rPr>
              <a:t>Cultural </a:t>
            </a:r>
            <a:r>
              <a:rPr lang="en-US" sz="1200" dirty="0">
                <a:solidFill>
                  <a:srgbClr val="002060"/>
                </a:solidFill>
                <a:latin typeface="Times New Roman" pitchFamily="18" charset="0"/>
                <a:cs typeface="Times New Roman" pitchFamily="18" charset="0"/>
              </a:rPr>
              <a:t>Night at the </a:t>
            </a:r>
            <a:r>
              <a:rPr lang="en-US" sz="1200" dirty="0" smtClean="0">
                <a:solidFill>
                  <a:srgbClr val="002060"/>
                </a:solidFill>
                <a:latin typeface="Times New Roman" pitchFamily="18" charset="0"/>
                <a:cs typeface="Times New Roman" pitchFamily="18" charset="0"/>
              </a:rPr>
              <a:t>NPA. </a:t>
            </a:r>
            <a:r>
              <a:rPr lang="en-US" sz="1200" dirty="0">
                <a:solidFill>
                  <a:srgbClr val="002060"/>
                </a:solidFill>
                <a:latin typeface="Times New Roman" pitchFamily="18" charset="0"/>
                <a:cs typeface="Times New Roman" pitchFamily="18" charset="0"/>
              </a:rPr>
              <a:t>It was an evening of unity and celebration, </a:t>
            </a:r>
            <a:r>
              <a:rPr lang="en-US" sz="1200" dirty="0" smtClean="0">
                <a:solidFill>
                  <a:srgbClr val="002060"/>
                </a:solidFill>
                <a:latin typeface="Times New Roman" pitchFamily="18" charset="0"/>
                <a:cs typeface="Times New Roman" pitchFamily="18" charset="0"/>
              </a:rPr>
              <a:t>showing the </a:t>
            </a:r>
            <a:r>
              <a:rPr lang="en-US" sz="1200" dirty="0">
                <a:solidFill>
                  <a:srgbClr val="002060"/>
                </a:solidFill>
                <a:latin typeface="Times New Roman" pitchFamily="18" charset="0"/>
                <a:cs typeface="Times New Roman" pitchFamily="18" charset="0"/>
              </a:rPr>
              <a:t>richness of Pakistan’s diverse cultures and promoting mutual understanding and </a:t>
            </a:r>
            <a:r>
              <a:rPr lang="en-US" sz="1200" dirty="0" smtClean="0">
                <a:solidFill>
                  <a:srgbClr val="002060"/>
                </a:solidFill>
                <a:latin typeface="Times New Roman" pitchFamily="18" charset="0"/>
                <a:cs typeface="Times New Roman" pitchFamily="18" charset="0"/>
              </a:rPr>
              <a:t>respect.</a:t>
            </a:r>
            <a:endParaRPr lang="en-GB" sz="12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9546701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480101" y="228600"/>
            <a:ext cx="52254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447800" y="1371600"/>
            <a:ext cx="5280993" cy="9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480101" y="417314"/>
            <a:ext cx="5225499" cy="830987"/>
          </a:xfrm>
          <a:prstGeom prst="rect">
            <a:avLst/>
          </a:prstGeom>
          <a:solidFill>
            <a:srgbClr val="102540"/>
          </a:solidFill>
        </p:spPr>
        <p:txBody>
          <a:bodyPr wrap="square" lIns="91430" tIns="45715" rIns="91430" bIns="45715" rtlCol="0" anchor="ctr">
            <a:spAutoFit/>
          </a:bodyPr>
          <a:lstStyle/>
          <a:p>
            <a:r>
              <a:rPr lang="en-US" sz="2400" dirty="0" smtClean="0">
                <a:solidFill>
                  <a:schemeClr val="bg1"/>
                </a:solidFill>
                <a:latin typeface="Times New Roman" pitchFamily="18" charset="0"/>
                <a:cs typeface="Times New Roman" pitchFamily="18" charset="0"/>
              </a:rPr>
              <a:t>2</a:t>
            </a:r>
            <a:r>
              <a:rPr lang="en-US" sz="2400" baseline="30000" dirty="0" smtClean="0">
                <a:solidFill>
                  <a:schemeClr val="bg1"/>
                </a:solidFill>
                <a:latin typeface="Times New Roman" pitchFamily="18" charset="0"/>
                <a:cs typeface="Times New Roman" pitchFamily="18" charset="0"/>
              </a:rPr>
              <a:t>nd</a:t>
            </a:r>
            <a:r>
              <a:rPr lang="en-US" sz="2400" dirty="0" smtClean="0">
                <a:solidFill>
                  <a:schemeClr val="bg1"/>
                </a:solidFill>
                <a:latin typeface="Times New Roman" pitchFamily="18" charset="0"/>
                <a:cs typeface="Times New Roman" pitchFamily="18" charset="0"/>
              </a:rPr>
              <a:t> Specialized Training Course for </a:t>
            </a:r>
            <a:r>
              <a:rPr lang="en-US" sz="2400" dirty="0" err="1" smtClean="0">
                <a:solidFill>
                  <a:schemeClr val="bg1"/>
                </a:solidFill>
                <a:latin typeface="Times New Roman" pitchFamily="18" charset="0"/>
                <a:cs typeface="Times New Roman" pitchFamily="18" charset="0"/>
              </a:rPr>
              <a:t>DSsP</a:t>
            </a:r>
            <a:r>
              <a:rPr lang="en-US" sz="2400" dirty="0" smtClean="0">
                <a:solidFill>
                  <a:schemeClr val="bg1"/>
                </a:solidFill>
                <a:latin typeface="Times New Roman" pitchFamily="18" charset="0"/>
                <a:cs typeface="Times New Roman" pitchFamily="18" charset="0"/>
              </a:rPr>
              <a:t> (UT) Sindh </a:t>
            </a:r>
            <a:endParaRPr lang="en-US" sz="2400" dirty="0">
              <a:solidFill>
                <a:schemeClr val="bg1"/>
              </a:solidFill>
              <a:latin typeface="Times New Roman" pitchFamily="18" charset="0"/>
              <a:cs typeface="Times New Roman" pitchFamily="18" charset="0"/>
            </a:endParaRPr>
          </a:p>
        </p:txBody>
      </p:sp>
      <p:sp>
        <p:nvSpPr>
          <p:cNvPr id="11" name="Rectangle 10"/>
          <p:cNvSpPr/>
          <p:nvPr/>
        </p:nvSpPr>
        <p:spPr>
          <a:xfrm>
            <a:off x="108285" y="8839200"/>
            <a:ext cx="6673516"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smtClean="0">
                <a:latin typeface="Times New Roman" pitchFamily="18" charset="0"/>
                <a:cs typeface="Times New Roman" pitchFamily="18" charset="0"/>
              </a:rPr>
              <a:t>17</a:t>
            </a:r>
            <a:endParaRPr lang="en-US" sz="900" dirty="0">
              <a:latin typeface="Times New Roman" pitchFamily="18" charset="0"/>
              <a:cs typeface="Times New Roman" pitchFamily="18" charset="0"/>
            </a:endParaRPr>
          </a:p>
        </p:txBody>
      </p:sp>
      <p:sp>
        <p:nvSpPr>
          <p:cNvPr id="4" name="TextBox 3"/>
          <p:cNvSpPr txBox="1"/>
          <p:nvPr/>
        </p:nvSpPr>
        <p:spPr>
          <a:xfrm>
            <a:off x="3657600" y="3704991"/>
            <a:ext cx="2743200" cy="272798"/>
          </a:xfrm>
          <a:prstGeom prst="rect">
            <a:avLst/>
          </a:prstGeom>
          <a:noFill/>
          <a:ln>
            <a:noFill/>
          </a:ln>
        </p:spPr>
        <p:txBody>
          <a:bodyPr wrap="square" lIns="87279" tIns="43640" rIns="87279" bIns="43640" rtlCol="0" anchor="ctr">
            <a:spAutoFit/>
          </a:bodyPr>
          <a:lstStyle/>
          <a:p>
            <a:pPr algn="ctr"/>
            <a:r>
              <a:rPr lang="en-GB" sz="1200" dirty="0" smtClean="0">
                <a:solidFill>
                  <a:srgbClr val="FF0000"/>
                </a:solidFill>
                <a:latin typeface="Times New Roman" pitchFamily="18" charset="0"/>
                <a:cs typeface="Times New Roman" pitchFamily="18" charset="0"/>
              </a:rPr>
              <a:t>Group photo of 2</a:t>
            </a:r>
            <a:r>
              <a:rPr lang="en-GB" sz="1200" baseline="30000" dirty="0" smtClean="0">
                <a:solidFill>
                  <a:srgbClr val="FF0000"/>
                </a:solidFill>
                <a:latin typeface="Times New Roman" pitchFamily="18" charset="0"/>
                <a:cs typeface="Times New Roman" pitchFamily="18" charset="0"/>
              </a:rPr>
              <a:t>nd</a:t>
            </a:r>
            <a:r>
              <a:rPr lang="en-GB" sz="1200" dirty="0" smtClean="0">
                <a:solidFill>
                  <a:srgbClr val="FF0000"/>
                </a:solidFill>
                <a:latin typeface="Times New Roman" pitchFamily="18" charset="0"/>
                <a:cs typeface="Times New Roman" pitchFamily="18" charset="0"/>
              </a:rPr>
              <a:t> STC, </a:t>
            </a:r>
            <a:r>
              <a:rPr lang="en-GB" sz="1200" dirty="0" err="1" smtClean="0">
                <a:solidFill>
                  <a:srgbClr val="FF0000"/>
                </a:solidFill>
                <a:latin typeface="Times New Roman" pitchFamily="18" charset="0"/>
                <a:cs typeface="Times New Roman" pitchFamily="18" charset="0"/>
              </a:rPr>
              <a:t>DSsP</a:t>
            </a:r>
            <a:r>
              <a:rPr lang="en-GB" sz="1200" dirty="0" smtClean="0">
                <a:solidFill>
                  <a:srgbClr val="FF0000"/>
                </a:solidFill>
                <a:latin typeface="Times New Roman" pitchFamily="18" charset="0"/>
                <a:cs typeface="Times New Roman" pitchFamily="18" charset="0"/>
              </a:rPr>
              <a:t> </a:t>
            </a:r>
            <a:endParaRPr lang="en-GB" sz="1200" dirty="0">
              <a:solidFill>
                <a:srgbClr val="FF0000"/>
              </a:solidFill>
              <a:latin typeface="Times New Roman" pitchFamily="18" charset="0"/>
              <a:cs typeface="Times New Roman" pitchFamily="18" charset="0"/>
            </a:endParaRPr>
          </a:p>
        </p:txBody>
      </p:sp>
      <p:sp>
        <p:nvSpPr>
          <p:cNvPr id="18" name="TextBox 17"/>
          <p:cNvSpPr txBox="1"/>
          <p:nvPr/>
        </p:nvSpPr>
        <p:spPr>
          <a:xfrm>
            <a:off x="76199" y="1447800"/>
            <a:ext cx="3009509" cy="4801314"/>
          </a:xfrm>
          <a:prstGeom prst="rect">
            <a:avLst/>
          </a:prstGeom>
          <a:noFill/>
          <a:ln>
            <a:solidFill>
              <a:schemeClr val="bg1"/>
            </a:solidFill>
          </a:ln>
        </p:spPr>
        <p:txBody>
          <a:bodyPr wrap="square" rtlCol="0">
            <a:spAutoFit/>
          </a:bodyPr>
          <a:lstStyle/>
          <a:p>
            <a:pPr algn="just">
              <a:lnSpc>
                <a:spcPct val="150000"/>
              </a:lnSpc>
            </a:pPr>
            <a:r>
              <a:rPr lang="en-US" sz="1200" dirty="0">
                <a:solidFill>
                  <a:srgbClr val="002060"/>
                </a:solidFill>
                <a:latin typeface="Times New Roman" pitchFamily="18" charset="0"/>
                <a:cs typeface="Times New Roman" pitchFamily="18" charset="0"/>
              </a:rPr>
              <a:t>The </a:t>
            </a:r>
            <a:r>
              <a:rPr lang="en-US" sz="1200" dirty="0" smtClean="0">
                <a:solidFill>
                  <a:srgbClr val="002060"/>
                </a:solidFill>
                <a:latin typeface="Times New Roman" pitchFamily="18" charset="0"/>
                <a:cs typeface="Times New Roman" pitchFamily="18" charset="0"/>
              </a:rPr>
              <a:t>2</a:t>
            </a:r>
            <a:r>
              <a:rPr lang="en-US" sz="1200" baseline="30000" dirty="0" smtClean="0">
                <a:solidFill>
                  <a:srgbClr val="002060"/>
                </a:solidFill>
                <a:latin typeface="Times New Roman" pitchFamily="18" charset="0"/>
                <a:cs typeface="Times New Roman" pitchFamily="18" charset="0"/>
              </a:rPr>
              <a:t>nd</a:t>
            </a:r>
            <a:r>
              <a:rPr lang="en-US" sz="1200" dirty="0" smtClean="0">
                <a:solidFill>
                  <a:srgbClr val="002060"/>
                </a:solidFill>
                <a:latin typeface="Times New Roman" pitchFamily="18" charset="0"/>
                <a:cs typeface="Times New Roman" pitchFamily="18" charset="0"/>
              </a:rPr>
              <a:t> Specialized Training Course for Deputy Superintendents </a:t>
            </a:r>
            <a:r>
              <a:rPr lang="en-US" sz="1200" dirty="0">
                <a:solidFill>
                  <a:srgbClr val="002060"/>
                </a:solidFill>
                <a:latin typeface="Times New Roman" pitchFamily="18" charset="0"/>
                <a:cs typeface="Times New Roman" pitchFamily="18" charset="0"/>
              </a:rPr>
              <a:t>of </a:t>
            </a:r>
            <a:r>
              <a:rPr lang="en-US" sz="1200" dirty="0" smtClean="0">
                <a:solidFill>
                  <a:srgbClr val="002060"/>
                </a:solidFill>
                <a:latin typeface="Times New Roman" pitchFamily="18" charset="0"/>
                <a:cs typeface="Times New Roman" pitchFamily="18" charset="0"/>
              </a:rPr>
              <a:t>Police (</a:t>
            </a:r>
            <a:r>
              <a:rPr lang="en-US" sz="1200" dirty="0" err="1" smtClean="0">
                <a:solidFill>
                  <a:srgbClr val="002060"/>
                </a:solidFill>
                <a:latin typeface="Times New Roman" pitchFamily="18" charset="0"/>
                <a:cs typeface="Times New Roman" pitchFamily="18" charset="0"/>
              </a:rPr>
              <a:t>DSsP</a:t>
            </a:r>
            <a:r>
              <a:rPr lang="en-US" sz="1200" dirty="0" smtClean="0">
                <a:solidFill>
                  <a:srgbClr val="002060"/>
                </a:solidFill>
                <a:latin typeface="Times New Roman" pitchFamily="18" charset="0"/>
                <a:cs typeface="Times New Roman" pitchFamily="18" charset="0"/>
              </a:rPr>
              <a:t>)/UT </a:t>
            </a:r>
            <a:r>
              <a:rPr lang="en-US" sz="1200" dirty="0">
                <a:solidFill>
                  <a:srgbClr val="002060"/>
                </a:solidFill>
                <a:latin typeface="Times New Roman" pitchFamily="18" charset="0"/>
                <a:cs typeface="Times New Roman" pitchFamily="18" charset="0"/>
              </a:rPr>
              <a:t>commenced on </a:t>
            </a:r>
            <a:r>
              <a:rPr lang="en-US" sz="1200" dirty="0" smtClean="0">
                <a:solidFill>
                  <a:srgbClr val="002060"/>
                </a:solidFill>
                <a:latin typeface="Times New Roman" pitchFamily="18" charset="0"/>
                <a:cs typeface="Times New Roman" pitchFamily="18" charset="0"/>
              </a:rPr>
              <a:t>24</a:t>
            </a:r>
            <a:r>
              <a:rPr lang="en-US" sz="1200" baseline="30000" dirty="0" smtClean="0">
                <a:solidFill>
                  <a:srgbClr val="002060"/>
                </a:solidFill>
                <a:latin typeface="Times New Roman" pitchFamily="18" charset="0"/>
                <a:cs typeface="Times New Roman" pitchFamily="18" charset="0"/>
              </a:rPr>
              <a:t>th</a:t>
            </a:r>
            <a:r>
              <a:rPr lang="en-US" sz="1200" dirty="0" smtClean="0">
                <a:solidFill>
                  <a:srgbClr val="002060"/>
                </a:solidFill>
                <a:latin typeface="Times New Roman" pitchFamily="18" charset="0"/>
                <a:cs typeface="Times New Roman" pitchFamily="18" charset="0"/>
              </a:rPr>
              <a:t> Feb, 2025. </a:t>
            </a:r>
            <a:r>
              <a:rPr lang="en-US" sz="1200" dirty="0">
                <a:solidFill>
                  <a:srgbClr val="002060"/>
                </a:solidFill>
                <a:latin typeface="Times New Roman" pitchFamily="18" charset="0"/>
                <a:cs typeface="Times New Roman" pitchFamily="18" charset="0"/>
              </a:rPr>
              <a:t>The batch comprises </a:t>
            </a:r>
            <a:r>
              <a:rPr lang="en-US" sz="1200" dirty="0" smtClean="0">
                <a:solidFill>
                  <a:srgbClr val="002060"/>
                </a:solidFill>
                <a:latin typeface="Times New Roman" pitchFamily="18" charset="0"/>
                <a:cs typeface="Times New Roman" pitchFamily="18" charset="0"/>
              </a:rPr>
              <a:t>45 </a:t>
            </a:r>
            <a:r>
              <a:rPr lang="en-US" sz="1200" dirty="0">
                <a:solidFill>
                  <a:srgbClr val="002060"/>
                </a:solidFill>
                <a:latin typeface="Times New Roman" pitchFamily="18" charset="0"/>
                <a:cs typeface="Times New Roman" pitchFamily="18" charset="0"/>
              </a:rPr>
              <a:t>officers, including </a:t>
            </a:r>
            <a:r>
              <a:rPr lang="en-US" sz="1200" dirty="0" smtClean="0">
                <a:solidFill>
                  <a:srgbClr val="002060"/>
                </a:solidFill>
                <a:latin typeface="Times New Roman" pitchFamily="18" charset="0"/>
                <a:cs typeface="Times New Roman" pitchFamily="18" charset="0"/>
              </a:rPr>
              <a:t>10</a:t>
            </a:r>
            <a:r>
              <a:rPr lang="en-US" sz="1200" dirty="0" smtClean="0">
                <a:solidFill>
                  <a:srgbClr val="FF0000"/>
                </a:solidFill>
                <a:latin typeface="Times New Roman" pitchFamily="18" charset="0"/>
                <a:cs typeface="Times New Roman" pitchFamily="18" charset="0"/>
              </a:rPr>
              <a:t> </a:t>
            </a:r>
            <a:r>
              <a:rPr lang="en-US" sz="1200" dirty="0">
                <a:solidFill>
                  <a:srgbClr val="002060"/>
                </a:solidFill>
                <a:latin typeface="Times New Roman" pitchFamily="18" charset="0"/>
                <a:cs typeface="Times New Roman" pitchFamily="18" charset="0"/>
              </a:rPr>
              <a:t>female officers. The </a:t>
            </a:r>
            <a:r>
              <a:rPr lang="en-US" sz="1200" dirty="0" smtClean="0">
                <a:solidFill>
                  <a:srgbClr val="002060"/>
                </a:solidFill>
                <a:latin typeface="Times New Roman" pitchFamily="18" charset="0"/>
                <a:cs typeface="Times New Roman" pitchFamily="18" charset="0"/>
              </a:rPr>
              <a:t>Specialized training Course, </a:t>
            </a:r>
            <a:r>
              <a:rPr lang="en-US" sz="1200" dirty="0">
                <a:solidFill>
                  <a:srgbClr val="002060"/>
                </a:solidFill>
                <a:latin typeface="Times New Roman" pitchFamily="18" charset="0"/>
                <a:cs typeface="Times New Roman" pitchFamily="18" charset="0"/>
              </a:rPr>
              <a:t>spanning </a:t>
            </a:r>
            <a:r>
              <a:rPr lang="en-US" sz="1200" dirty="0" smtClean="0">
                <a:solidFill>
                  <a:srgbClr val="002060"/>
                </a:solidFill>
                <a:latin typeface="Times New Roman" pitchFamily="18" charset="0"/>
                <a:cs typeface="Times New Roman" pitchFamily="18" charset="0"/>
              </a:rPr>
              <a:t>15 </a:t>
            </a:r>
            <a:r>
              <a:rPr lang="en-US" sz="1200" dirty="0">
                <a:solidFill>
                  <a:srgbClr val="002060"/>
                </a:solidFill>
                <a:latin typeface="Times New Roman" pitchFamily="18" charset="0"/>
                <a:cs typeface="Times New Roman" pitchFamily="18" charset="0"/>
              </a:rPr>
              <a:t>months, is designed for </a:t>
            </a:r>
            <a:r>
              <a:rPr lang="en-US" sz="1200" dirty="0" smtClean="0">
                <a:solidFill>
                  <a:srgbClr val="002060"/>
                </a:solidFill>
                <a:latin typeface="Times New Roman" pitchFamily="18" charset="0"/>
                <a:cs typeface="Times New Roman" pitchFamily="18" charset="0"/>
              </a:rPr>
              <a:t>Deputy Superintendents of Police (</a:t>
            </a:r>
            <a:r>
              <a:rPr lang="en-US" sz="1200" dirty="0" err="1" smtClean="0">
                <a:solidFill>
                  <a:srgbClr val="002060"/>
                </a:solidFill>
                <a:latin typeface="Times New Roman" pitchFamily="18" charset="0"/>
                <a:cs typeface="Times New Roman" pitchFamily="18" charset="0"/>
              </a:rPr>
              <a:t>DSsP</a:t>
            </a:r>
            <a:r>
              <a:rPr lang="en-US" sz="1200" dirty="0" smtClean="0">
                <a:solidFill>
                  <a:srgbClr val="002060"/>
                </a:solidFill>
                <a:latin typeface="Times New Roman" pitchFamily="18" charset="0"/>
                <a:cs typeface="Times New Roman" pitchFamily="18" charset="0"/>
              </a:rPr>
              <a:t>)/UT </a:t>
            </a:r>
            <a:r>
              <a:rPr lang="en-US" sz="1200" dirty="0">
                <a:solidFill>
                  <a:srgbClr val="002060"/>
                </a:solidFill>
                <a:latin typeface="Times New Roman" pitchFamily="18" charset="0"/>
                <a:cs typeface="Times New Roman" pitchFamily="18" charset="0"/>
              </a:rPr>
              <a:t>under training.</a:t>
            </a:r>
          </a:p>
          <a:p>
            <a:pPr algn="just">
              <a:lnSpc>
                <a:spcPct val="150000"/>
              </a:lnSpc>
            </a:pPr>
            <a:r>
              <a:rPr lang="en-US" sz="1200" dirty="0" smtClean="0">
                <a:solidFill>
                  <a:srgbClr val="002060"/>
                </a:solidFill>
                <a:latin typeface="Times New Roman" pitchFamily="18" charset="0"/>
                <a:cs typeface="Times New Roman" pitchFamily="18" charset="0"/>
              </a:rPr>
              <a:t>Structured </a:t>
            </a:r>
            <a:r>
              <a:rPr lang="en-US" sz="1200" dirty="0">
                <a:solidFill>
                  <a:srgbClr val="002060"/>
                </a:solidFill>
                <a:latin typeface="Times New Roman" pitchFamily="18" charset="0"/>
                <a:cs typeface="Times New Roman" pitchFamily="18" charset="0"/>
              </a:rPr>
              <a:t>in four progressive phases: </a:t>
            </a:r>
            <a:r>
              <a:rPr lang="en-US" sz="1200" dirty="0" smtClean="0">
                <a:solidFill>
                  <a:srgbClr val="002060"/>
                </a:solidFill>
                <a:latin typeface="Times New Roman" pitchFamily="18" charset="0"/>
                <a:cs typeface="Times New Roman" pitchFamily="18" charset="0"/>
              </a:rPr>
              <a:t>Foundation</a:t>
            </a:r>
            <a:r>
              <a:rPr lang="en-US" sz="1200" dirty="0">
                <a:solidFill>
                  <a:srgbClr val="002060"/>
                </a:solidFill>
                <a:latin typeface="Times New Roman" pitchFamily="18" charset="0"/>
                <a:cs typeface="Times New Roman" pitchFamily="18" charset="0"/>
              </a:rPr>
              <a:t>, Development, Attachment, and Consolidation, the program aims to build </a:t>
            </a:r>
            <a:r>
              <a:rPr lang="en-US" sz="1200" dirty="0" smtClean="0">
                <a:solidFill>
                  <a:srgbClr val="002060"/>
                </a:solidFill>
                <a:latin typeface="Times New Roman" pitchFamily="18" charset="0"/>
                <a:cs typeface="Times New Roman" pitchFamily="18" charset="0"/>
              </a:rPr>
              <a:t>leadership, discipline</a:t>
            </a:r>
            <a:r>
              <a:rPr lang="en-US" sz="1200" dirty="0">
                <a:solidFill>
                  <a:srgbClr val="002060"/>
                </a:solidFill>
                <a:latin typeface="Times New Roman" pitchFamily="18" charset="0"/>
                <a:cs typeface="Times New Roman" pitchFamily="18" charset="0"/>
              </a:rPr>
              <a:t>, and operational readiness among the officers. </a:t>
            </a:r>
          </a:p>
          <a:p>
            <a:pPr algn="just">
              <a:lnSpc>
                <a:spcPct val="150000"/>
              </a:lnSpc>
            </a:pPr>
            <a:r>
              <a:rPr lang="en-US" sz="1200" dirty="0">
                <a:solidFill>
                  <a:srgbClr val="002060"/>
                </a:solidFill>
                <a:latin typeface="Times New Roman" pitchFamily="18" charset="0"/>
                <a:cs typeface="Times New Roman" pitchFamily="18" charset="0"/>
              </a:rPr>
              <a:t>The batch is currently undergoing the Development Phase, which includes 24 weeks of intensive classroom sessions, physical activities, final exam and country study tours.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320" y="1503949"/>
            <a:ext cx="3048000" cy="2032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4214750"/>
            <a:ext cx="2971799" cy="198296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85" y="6643780"/>
            <a:ext cx="2947607" cy="196682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5371" y="6627752"/>
            <a:ext cx="2971629" cy="1982848"/>
          </a:xfrm>
          <a:prstGeom prst="rect">
            <a:avLst/>
          </a:prstGeom>
        </p:spPr>
      </p:pic>
      <p:sp>
        <p:nvSpPr>
          <p:cNvPr id="14" name="TextBox 13"/>
          <p:cNvSpPr txBox="1"/>
          <p:nvPr/>
        </p:nvSpPr>
        <p:spPr>
          <a:xfrm>
            <a:off x="3200400" y="6248400"/>
            <a:ext cx="3467321" cy="272798"/>
          </a:xfrm>
          <a:prstGeom prst="rect">
            <a:avLst/>
          </a:prstGeom>
          <a:noFill/>
          <a:ln>
            <a:noFill/>
          </a:ln>
        </p:spPr>
        <p:txBody>
          <a:bodyPr wrap="square" lIns="87279" tIns="43640" rIns="87279" bIns="43640" rtlCol="0" anchor="ctr">
            <a:spAutoFit/>
          </a:bodyPr>
          <a:lstStyle/>
          <a:p>
            <a:pPr algn="ctr"/>
            <a:r>
              <a:rPr lang="en-GB" sz="1200" dirty="0" smtClean="0">
                <a:solidFill>
                  <a:srgbClr val="002060"/>
                </a:solidFill>
                <a:latin typeface="Times New Roman" pitchFamily="18" charset="0"/>
                <a:cs typeface="Times New Roman" pitchFamily="18" charset="0"/>
              </a:rPr>
              <a:t>Commandant, NPA Muhammad </a:t>
            </a:r>
            <a:r>
              <a:rPr lang="en-GB" sz="1200" dirty="0" err="1" smtClean="0">
                <a:solidFill>
                  <a:srgbClr val="002060"/>
                </a:solidFill>
                <a:latin typeface="Times New Roman" pitchFamily="18" charset="0"/>
                <a:cs typeface="Times New Roman" pitchFamily="18" charset="0"/>
              </a:rPr>
              <a:t>Idrees</a:t>
            </a:r>
            <a:r>
              <a:rPr lang="en-GB" sz="1200" dirty="0" smtClean="0">
                <a:solidFill>
                  <a:srgbClr val="002060"/>
                </a:solidFill>
                <a:latin typeface="Times New Roman" pitchFamily="18" charset="0"/>
                <a:cs typeface="Times New Roman" pitchFamily="18" charset="0"/>
              </a:rPr>
              <a:t> Ahmed, PSP </a:t>
            </a:r>
            <a:endParaRPr lang="en-GB" sz="1200" dirty="0">
              <a:solidFill>
                <a:srgbClr val="002060"/>
              </a:solidFill>
              <a:latin typeface="Times New Roman" pitchFamily="18" charset="0"/>
              <a:cs typeface="Times New Roman" pitchFamily="18" charset="0"/>
            </a:endParaRPr>
          </a:p>
        </p:txBody>
      </p:sp>
      <p:sp>
        <p:nvSpPr>
          <p:cNvPr id="15" name="TextBox 14"/>
          <p:cNvSpPr txBox="1"/>
          <p:nvPr/>
        </p:nvSpPr>
        <p:spPr>
          <a:xfrm>
            <a:off x="108286" y="8581791"/>
            <a:ext cx="3244514" cy="272798"/>
          </a:xfrm>
          <a:prstGeom prst="rect">
            <a:avLst/>
          </a:prstGeom>
          <a:noFill/>
          <a:ln>
            <a:noFill/>
          </a:ln>
        </p:spPr>
        <p:txBody>
          <a:bodyPr wrap="square" lIns="87279" tIns="43640" rIns="87279" bIns="43640" rtlCol="0" anchor="ctr">
            <a:spAutoFit/>
          </a:bodyPr>
          <a:lstStyle/>
          <a:p>
            <a:pPr algn="ctr"/>
            <a:r>
              <a:rPr lang="en-GB" sz="1200" dirty="0" smtClean="0">
                <a:solidFill>
                  <a:srgbClr val="002060"/>
                </a:solidFill>
                <a:latin typeface="Times New Roman" pitchFamily="18" charset="0"/>
                <a:cs typeface="Times New Roman" pitchFamily="18" charset="0"/>
              </a:rPr>
              <a:t>IGP </a:t>
            </a:r>
            <a:r>
              <a:rPr lang="en-GB" sz="1200" dirty="0">
                <a:solidFill>
                  <a:srgbClr val="002060"/>
                </a:solidFill>
                <a:latin typeface="Times New Roman" pitchFamily="18" charset="0"/>
                <a:cs typeface="Times New Roman" pitchFamily="18" charset="0"/>
              </a:rPr>
              <a:t>(</a:t>
            </a:r>
            <a:r>
              <a:rPr lang="en-GB" sz="1200" dirty="0" smtClean="0">
                <a:solidFill>
                  <a:srgbClr val="002060"/>
                </a:solidFill>
                <a:latin typeface="Times New Roman" pitchFamily="18" charset="0"/>
                <a:cs typeface="Times New Roman" pitchFamily="18" charset="0"/>
              </a:rPr>
              <a:t>R) Tahir </a:t>
            </a:r>
            <a:r>
              <a:rPr lang="en-GB" sz="1200" dirty="0" err="1" smtClean="0">
                <a:solidFill>
                  <a:srgbClr val="002060"/>
                </a:solidFill>
                <a:latin typeface="Times New Roman" pitchFamily="18" charset="0"/>
                <a:cs typeface="Times New Roman" pitchFamily="18" charset="0"/>
              </a:rPr>
              <a:t>Alam</a:t>
            </a:r>
            <a:r>
              <a:rPr lang="en-GB" sz="1200" dirty="0" smtClean="0">
                <a:solidFill>
                  <a:srgbClr val="002060"/>
                </a:solidFill>
                <a:latin typeface="Times New Roman" pitchFamily="18" charset="0"/>
                <a:cs typeface="Times New Roman" pitchFamily="18" charset="0"/>
              </a:rPr>
              <a:t> Khan, PSP </a:t>
            </a:r>
            <a:endParaRPr lang="en-GB" sz="1200" dirty="0">
              <a:solidFill>
                <a:srgbClr val="002060"/>
              </a:solidFill>
              <a:latin typeface="Times New Roman" pitchFamily="18" charset="0"/>
              <a:cs typeface="Times New Roman" pitchFamily="18" charset="0"/>
            </a:endParaRPr>
          </a:p>
        </p:txBody>
      </p:sp>
      <p:sp>
        <p:nvSpPr>
          <p:cNvPr id="16" name="TextBox 15"/>
          <p:cNvSpPr txBox="1"/>
          <p:nvPr/>
        </p:nvSpPr>
        <p:spPr>
          <a:xfrm>
            <a:off x="3620751" y="8563822"/>
            <a:ext cx="2743200" cy="272798"/>
          </a:xfrm>
          <a:prstGeom prst="rect">
            <a:avLst/>
          </a:prstGeom>
          <a:noFill/>
          <a:ln>
            <a:noFill/>
          </a:ln>
        </p:spPr>
        <p:txBody>
          <a:bodyPr wrap="square" lIns="87279" tIns="43640" rIns="87279" bIns="43640" rtlCol="0" anchor="ctr">
            <a:spAutoFit/>
          </a:bodyPr>
          <a:lstStyle/>
          <a:p>
            <a:pPr algn="ctr"/>
            <a:r>
              <a:rPr lang="en-GB" sz="1200" dirty="0" err="1" smtClean="0">
                <a:solidFill>
                  <a:srgbClr val="002060"/>
                </a:solidFill>
                <a:latin typeface="Times New Roman" pitchFamily="18" charset="0"/>
                <a:cs typeface="Times New Roman" pitchFamily="18" charset="0"/>
              </a:rPr>
              <a:t>Dr.</a:t>
            </a:r>
            <a:r>
              <a:rPr lang="en-GB" sz="1200" dirty="0" smtClean="0">
                <a:solidFill>
                  <a:srgbClr val="002060"/>
                </a:solidFill>
                <a:latin typeface="Times New Roman" pitchFamily="18" charset="0"/>
                <a:cs typeface="Times New Roman" pitchFamily="18" charset="0"/>
              </a:rPr>
              <a:t>  </a:t>
            </a:r>
            <a:r>
              <a:rPr lang="en-GB" sz="1200" dirty="0" err="1" smtClean="0">
                <a:solidFill>
                  <a:srgbClr val="002060"/>
                </a:solidFill>
                <a:latin typeface="Times New Roman" pitchFamily="18" charset="0"/>
                <a:cs typeface="Times New Roman" pitchFamily="18" charset="0"/>
              </a:rPr>
              <a:t>Zubaida</a:t>
            </a:r>
            <a:r>
              <a:rPr lang="en-GB" sz="1200" dirty="0" smtClean="0">
                <a:solidFill>
                  <a:srgbClr val="002060"/>
                </a:solidFill>
                <a:latin typeface="Times New Roman" pitchFamily="18" charset="0"/>
                <a:cs typeface="Times New Roman" pitchFamily="18" charset="0"/>
              </a:rPr>
              <a:t> Zain</a:t>
            </a:r>
            <a:endParaRPr lang="en-GB" sz="1200" dirty="0">
              <a:solidFill>
                <a:srgbClr val="002060"/>
              </a:solidFill>
              <a:latin typeface="Times New Roman" pitchFamily="18" charset="0"/>
              <a:cs typeface="Times New Roman" pitchFamily="18" charset="0"/>
            </a:endParaRPr>
          </a:p>
        </p:txBody>
      </p:sp>
      <p:sp>
        <p:nvSpPr>
          <p:cNvPr id="17" name="Rectangle 16"/>
          <p:cNvSpPr/>
          <p:nvPr/>
        </p:nvSpPr>
        <p:spPr>
          <a:xfrm>
            <a:off x="265010" y="176879"/>
            <a:ext cx="801790" cy="11947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spTree>
    <p:extLst>
      <p:ext uri="{BB962C8B-B14F-4D97-AF65-F5344CB8AC3E}">
        <p14:creationId xmlns:p14="http://schemas.microsoft.com/office/powerpoint/2010/main" val="4437610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08501" y="304800"/>
            <a:ext cx="53778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08500" y="1295400"/>
            <a:ext cx="53779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8500" y="605145"/>
            <a:ext cx="5377899" cy="461655"/>
          </a:xfrm>
          <a:prstGeom prst="rect">
            <a:avLst/>
          </a:prstGeom>
          <a:solidFill>
            <a:srgbClr val="102540"/>
          </a:solidFill>
        </p:spPr>
        <p:txBody>
          <a:bodyPr wrap="square" lIns="91430" tIns="45715" rIns="91430" bIns="45715" rtlCol="0" anchor="ctr">
            <a:spAutoFit/>
          </a:bodyPr>
          <a:lstStyle/>
          <a:p>
            <a:r>
              <a:rPr lang="en-US" sz="2400" dirty="0">
                <a:solidFill>
                  <a:schemeClr val="bg1"/>
                </a:solidFill>
                <a:latin typeface="Times New Roman" pitchFamily="18" charset="0"/>
                <a:cs typeface="Times New Roman" pitchFamily="18" charset="0"/>
              </a:rPr>
              <a:t>2</a:t>
            </a:r>
            <a:r>
              <a:rPr lang="en-US" sz="2400" baseline="30000" dirty="0">
                <a:solidFill>
                  <a:schemeClr val="bg1"/>
                </a:solidFill>
                <a:latin typeface="Times New Roman" pitchFamily="18" charset="0"/>
                <a:cs typeface="Times New Roman" pitchFamily="18" charset="0"/>
              </a:rPr>
              <a:t>nd</a:t>
            </a:r>
            <a:r>
              <a:rPr lang="en-US" sz="2400" dirty="0">
                <a:solidFill>
                  <a:schemeClr val="bg1"/>
                </a:solidFill>
                <a:latin typeface="Times New Roman" pitchFamily="18" charset="0"/>
                <a:cs typeface="Times New Roman" pitchFamily="18" charset="0"/>
              </a:rPr>
              <a:t> STC </a:t>
            </a:r>
            <a:r>
              <a:rPr lang="en-US" sz="2400" dirty="0" err="1">
                <a:solidFill>
                  <a:schemeClr val="bg1"/>
                </a:solidFill>
                <a:latin typeface="Times New Roman" pitchFamily="18" charset="0"/>
                <a:cs typeface="Times New Roman" pitchFamily="18" charset="0"/>
              </a:rPr>
              <a:t>DSsP</a:t>
            </a:r>
            <a:r>
              <a:rPr lang="en-US" sz="2400" dirty="0">
                <a:solidFill>
                  <a:schemeClr val="bg1"/>
                </a:solidFill>
                <a:latin typeface="Times New Roman" pitchFamily="18" charset="0"/>
                <a:cs typeface="Times New Roman" pitchFamily="18" charset="0"/>
              </a:rPr>
              <a:t>, </a:t>
            </a:r>
            <a:r>
              <a:rPr lang="en-US" sz="2400" dirty="0" smtClean="0">
                <a:solidFill>
                  <a:schemeClr val="bg1"/>
                </a:solidFill>
                <a:latin typeface="Times New Roman" pitchFamily="18" charset="0"/>
                <a:cs typeface="Times New Roman" pitchFamily="18" charset="0"/>
              </a:rPr>
              <a:t>Physical </a:t>
            </a:r>
            <a:r>
              <a:rPr lang="en-US" sz="2400" dirty="0">
                <a:solidFill>
                  <a:schemeClr val="bg1"/>
                </a:solidFill>
                <a:latin typeface="Times New Roman" pitchFamily="18" charset="0"/>
                <a:cs typeface="Times New Roman" pitchFamily="18" charset="0"/>
              </a:rPr>
              <a:t>Activities </a:t>
            </a:r>
          </a:p>
        </p:txBody>
      </p:sp>
      <p:sp>
        <p:nvSpPr>
          <p:cNvPr id="11" name="Rectangle 10"/>
          <p:cNvSpPr/>
          <p:nvPr/>
        </p:nvSpPr>
        <p:spPr>
          <a:xfrm>
            <a:off x="108599" y="8839200"/>
            <a:ext cx="6673201"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smtClean="0">
                <a:latin typeface="Times New Roman" pitchFamily="18" charset="0"/>
                <a:cs typeface="Times New Roman" pitchFamily="18" charset="0"/>
              </a:rPr>
              <a:t>18</a:t>
            </a:r>
            <a:endParaRPr lang="en-US" sz="900" dirty="0">
              <a:latin typeface="Times New Roman" pitchFamily="18" charset="0"/>
              <a:cs typeface="Times New Roman" pitchFamily="18" charset="0"/>
            </a:endParaRPr>
          </a:p>
        </p:txBody>
      </p:sp>
      <p:sp>
        <p:nvSpPr>
          <p:cNvPr id="13" name="TextBox 12"/>
          <p:cNvSpPr txBox="1"/>
          <p:nvPr/>
        </p:nvSpPr>
        <p:spPr>
          <a:xfrm>
            <a:off x="304800" y="4648200"/>
            <a:ext cx="2743200" cy="272798"/>
          </a:xfrm>
          <a:prstGeom prst="rect">
            <a:avLst/>
          </a:prstGeom>
          <a:noFill/>
        </p:spPr>
        <p:txBody>
          <a:bodyPr wrap="square" lIns="87279" tIns="43640" rIns="87279" bIns="43640" rtlCol="0" anchor="ctr">
            <a:spAutoFit/>
          </a:bodyPr>
          <a:lstStyle/>
          <a:p>
            <a:pPr algn="ctr"/>
            <a:r>
              <a:rPr lang="en-GB" sz="1200" dirty="0">
                <a:solidFill>
                  <a:srgbClr val="002060"/>
                </a:solidFill>
                <a:latin typeface="Times New Roman" pitchFamily="18" charset="0"/>
                <a:cs typeface="Times New Roman" pitchFamily="18" charset="0"/>
              </a:rPr>
              <a:t>Parade</a:t>
            </a:r>
          </a:p>
        </p:txBody>
      </p:sp>
      <p:sp>
        <p:nvSpPr>
          <p:cNvPr id="20" name="TextBox 19"/>
          <p:cNvSpPr txBox="1"/>
          <p:nvPr/>
        </p:nvSpPr>
        <p:spPr>
          <a:xfrm>
            <a:off x="3612540" y="6585202"/>
            <a:ext cx="2743200" cy="272798"/>
          </a:xfrm>
          <a:prstGeom prst="rect">
            <a:avLst/>
          </a:prstGeom>
          <a:noFill/>
        </p:spPr>
        <p:txBody>
          <a:bodyPr wrap="square" lIns="87279" tIns="43640" rIns="87279" bIns="43640" rtlCol="0" anchor="ctr">
            <a:spAutoFit/>
          </a:bodyPr>
          <a:lstStyle/>
          <a:p>
            <a:pPr algn="ctr"/>
            <a:r>
              <a:rPr lang="en-US" sz="1200" dirty="0" smtClean="0">
                <a:solidFill>
                  <a:srgbClr val="002060"/>
                </a:solidFill>
                <a:latin typeface="Times New Roman" pitchFamily="18" charset="0"/>
                <a:cs typeface="Times New Roman" pitchFamily="18" charset="0"/>
              </a:rPr>
              <a:t>PT</a:t>
            </a:r>
            <a:endParaRPr lang="en-GB" sz="1200" dirty="0">
              <a:solidFill>
                <a:srgbClr val="002060"/>
              </a:solidFill>
              <a:latin typeface="Times New Roman" pitchFamily="18" charset="0"/>
              <a:cs typeface="Times New Roman" pitchFamily="18" charset="0"/>
            </a:endParaRPr>
          </a:p>
        </p:txBody>
      </p:sp>
      <p:sp>
        <p:nvSpPr>
          <p:cNvPr id="21" name="Rectangle 20"/>
          <p:cNvSpPr/>
          <p:nvPr/>
        </p:nvSpPr>
        <p:spPr>
          <a:xfrm>
            <a:off x="5791200" y="313785"/>
            <a:ext cx="673941" cy="1057815"/>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sp>
        <p:nvSpPr>
          <p:cNvPr id="26" name="TextBox 25"/>
          <p:cNvSpPr txBox="1"/>
          <p:nvPr/>
        </p:nvSpPr>
        <p:spPr>
          <a:xfrm>
            <a:off x="228599" y="1437217"/>
            <a:ext cx="3105827" cy="3105561"/>
          </a:xfrm>
          <a:prstGeom prst="rect">
            <a:avLst/>
          </a:prstGeom>
          <a:noFill/>
        </p:spPr>
        <p:txBody>
          <a:bodyPr wrap="square" lIns="87279" tIns="43640" rIns="87279" bIns="43640" rtlCol="0" anchor="ctr">
            <a:spAutoFit/>
          </a:bodyPr>
          <a:lstStyle/>
          <a:p>
            <a:pPr algn="just">
              <a:lnSpc>
                <a:spcPct val="150000"/>
              </a:lnSpc>
            </a:pPr>
            <a:r>
              <a:rPr lang="en-US" sz="1200" dirty="0">
                <a:solidFill>
                  <a:srgbClr val="002060"/>
                </a:solidFill>
                <a:latin typeface="Times New Roman" pitchFamily="18" charset="0"/>
                <a:cs typeface="Times New Roman" pitchFamily="18" charset="0"/>
              </a:rPr>
              <a:t>Physical activities and skill development such as riding, weapon handling, physical training (PT), drill, and obstacle courses are essential for enhancing the physical fitness of police officers. These activities help </a:t>
            </a:r>
            <a:r>
              <a:rPr lang="en-US" sz="1200" dirty="0" smtClean="0">
                <a:solidFill>
                  <a:srgbClr val="002060"/>
                </a:solidFill>
                <a:latin typeface="Times New Roman" pitchFamily="18" charset="0"/>
                <a:cs typeface="Times New Roman" pitchFamily="18" charset="0"/>
              </a:rPr>
              <a:t>officers to </a:t>
            </a:r>
            <a:r>
              <a:rPr lang="en-US" sz="1200" dirty="0">
                <a:solidFill>
                  <a:srgbClr val="002060"/>
                </a:solidFill>
                <a:latin typeface="Times New Roman" pitchFamily="18" charset="0"/>
                <a:cs typeface="Times New Roman" pitchFamily="18" charset="0"/>
              </a:rPr>
              <a:t>perform critical tasks with </a:t>
            </a:r>
            <a:r>
              <a:rPr lang="en-US" sz="1200" dirty="0" err="1">
                <a:solidFill>
                  <a:srgbClr val="002060"/>
                </a:solidFill>
                <a:latin typeface="Times New Roman" pitchFamily="18" charset="0"/>
                <a:cs typeface="Times New Roman" pitchFamily="18" charset="0"/>
              </a:rPr>
              <a:t>vigour</a:t>
            </a:r>
            <a:r>
              <a:rPr lang="en-US" sz="1200" dirty="0">
                <a:solidFill>
                  <a:srgbClr val="002060"/>
                </a:solidFill>
                <a:latin typeface="Times New Roman" pitchFamily="18" charset="0"/>
                <a:cs typeface="Times New Roman" pitchFamily="18" charset="0"/>
              </a:rPr>
              <a:t>, alertness, and minimal fatigue, while ensuring a rapid recovery after intense exertion. It is vital that, during and after periods of physical exertion, a police officer is able to maintain sound judgment and make effective decisions.</a:t>
            </a:r>
            <a:endParaRPr lang="en-GB" sz="1200" dirty="0">
              <a:solidFill>
                <a:srgbClr val="002060"/>
              </a:solidFill>
              <a:latin typeface="Times New Roman" pitchFamily="18" charset="0"/>
              <a:cs typeface="Times New Roman"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5223" y="2071877"/>
            <a:ext cx="2952928" cy="189052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5223" y="4186105"/>
            <a:ext cx="2952928" cy="2214695"/>
          </a:xfrm>
          <a:prstGeom prst="rect">
            <a:avLst/>
          </a:prstGeom>
        </p:spPr>
      </p:pic>
      <p:sp>
        <p:nvSpPr>
          <p:cNvPr id="22" name="TextBox 21"/>
          <p:cNvSpPr txBox="1"/>
          <p:nvPr/>
        </p:nvSpPr>
        <p:spPr>
          <a:xfrm>
            <a:off x="3585223" y="1632202"/>
            <a:ext cx="2743200" cy="272798"/>
          </a:xfrm>
          <a:prstGeom prst="rect">
            <a:avLst/>
          </a:prstGeom>
          <a:noFill/>
        </p:spPr>
        <p:txBody>
          <a:bodyPr wrap="square" lIns="87279" tIns="43640" rIns="87279" bIns="43640" rtlCol="0" anchor="ctr">
            <a:spAutoFit/>
          </a:bodyPr>
          <a:lstStyle/>
          <a:p>
            <a:pPr algn="ctr"/>
            <a:r>
              <a:rPr lang="en-GB" sz="1200" dirty="0" smtClean="0">
                <a:solidFill>
                  <a:srgbClr val="002060"/>
                </a:solidFill>
                <a:latin typeface="Times New Roman" pitchFamily="18" charset="0"/>
                <a:cs typeface="Times New Roman" pitchFamily="18" charset="0"/>
              </a:rPr>
              <a:t>Obstacle</a:t>
            </a:r>
            <a:endParaRPr lang="en-GB" sz="1200" dirty="0">
              <a:solidFill>
                <a:srgbClr val="002060"/>
              </a:solidFill>
              <a:latin typeface="Times New Roman" pitchFamily="18" charset="0"/>
              <a:cs typeface="Times New Roman" pitchFamily="18"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2661" y="6858009"/>
            <a:ext cx="2978052" cy="167734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599" y="4985002"/>
            <a:ext cx="3105827" cy="2050725"/>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745" y="7140752"/>
            <a:ext cx="3293533" cy="1482090"/>
          </a:xfrm>
          <a:prstGeom prst="rect">
            <a:avLst/>
          </a:prstGeom>
        </p:spPr>
      </p:pic>
      <p:sp>
        <p:nvSpPr>
          <p:cNvPr id="16" name="TextBox 15"/>
          <p:cNvSpPr txBox="1"/>
          <p:nvPr/>
        </p:nvSpPr>
        <p:spPr>
          <a:xfrm>
            <a:off x="304800" y="7066772"/>
            <a:ext cx="2743200" cy="272798"/>
          </a:xfrm>
          <a:prstGeom prst="rect">
            <a:avLst/>
          </a:prstGeom>
          <a:noFill/>
        </p:spPr>
        <p:txBody>
          <a:bodyPr wrap="square" lIns="87279" tIns="43640" rIns="87279" bIns="43640" rtlCol="0" anchor="ctr">
            <a:spAutoFit/>
          </a:bodyPr>
          <a:lstStyle/>
          <a:p>
            <a:pPr algn="ctr"/>
            <a:r>
              <a:rPr lang="en-GB" sz="1200" dirty="0" smtClean="0">
                <a:solidFill>
                  <a:srgbClr val="FF0000"/>
                </a:solidFill>
                <a:latin typeface="Times New Roman" pitchFamily="18" charset="0"/>
                <a:cs typeface="Times New Roman" pitchFamily="18" charset="0"/>
              </a:rPr>
              <a:t>Firing / Swimming pic</a:t>
            </a:r>
            <a:endParaRPr lang="en-GB" sz="1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347804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631268" y="304800"/>
            <a:ext cx="51505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600200" y="1219200"/>
            <a:ext cx="5181600" cy="9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631268" y="533400"/>
            <a:ext cx="5150532" cy="461655"/>
          </a:xfrm>
          <a:prstGeom prst="rect">
            <a:avLst/>
          </a:prstGeom>
          <a:solidFill>
            <a:srgbClr val="102540"/>
          </a:solidFill>
        </p:spPr>
        <p:txBody>
          <a:bodyPr wrap="square" lIns="91430" tIns="45715" rIns="91430" bIns="45715" rtlCol="0" anchor="ctr">
            <a:spAutoFit/>
          </a:bodyPr>
          <a:lstStyle/>
          <a:p>
            <a:r>
              <a:rPr lang="en-US" sz="2400" dirty="0" smtClean="0">
                <a:solidFill>
                  <a:schemeClr val="bg1"/>
                </a:solidFill>
                <a:latin typeface="Times New Roman" pitchFamily="18" charset="0"/>
                <a:cs typeface="Times New Roman" pitchFamily="18" charset="0"/>
              </a:rPr>
              <a:t>Guest Nights of 2</a:t>
            </a:r>
            <a:r>
              <a:rPr lang="en-US" sz="2400" baseline="30000" dirty="0" smtClean="0">
                <a:solidFill>
                  <a:schemeClr val="bg1"/>
                </a:solidFill>
                <a:latin typeface="Times New Roman" pitchFamily="18" charset="0"/>
                <a:cs typeface="Times New Roman" pitchFamily="18" charset="0"/>
              </a:rPr>
              <a:t>nd</a:t>
            </a:r>
            <a:r>
              <a:rPr lang="en-US" sz="2400" dirty="0" smtClean="0">
                <a:solidFill>
                  <a:schemeClr val="bg1"/>
                </a:solidFill>
                <a:latin typeface="Times New Roman" pitchFamily="18" charset="0"/>
                <a:cs typeface="Times New Roman" pitchFamily="18" charset="0"/>
              </a:rPr>
              <a:t> STC </a:t>
            </a:r>
            <a:r>
              <a:rPr lang="en-US" sz="2400" dirty="0" err="1" smtClean="0">
                <a:solidFill>
                  <a:schemeClr val="bg1"/>
                </a:solidFill>
                <a:latin typeface="Times New Roman" pitchFamily="18" charset="0"/>
                <a:cs typeface="Times New Roman" pitchFamily="18" charset="0"/>
              </a:rPr>
              <a:t>DSsP</a:t>
            </a:r>
            <a:r>
              <a:rPr lang="en-US" sz="2400" dirty="0" smtClean="0">
                <a:solidFill>
                  <a:schemeClr val="bg1"/>
                </a:solidFill>
                <a:latin typeface="Times New Roman" pitchFamily="18" charset="0"/>
                <a:cs typeface="Times New Roman" pitchFamily="18" charset="0"/>
              </a:rPr>
              <a:t>, Sindh  </a:t>
            </a:r>
            <a:endParaRPr lang="en-US" sz="2400" dirty="0">
              <a:solidFill>
                <a:schemeClr val="bg1"/>
              </a:solidFill>
              <a:latin typeface="Times New Roman" pitchFamily="18" charset="0"/>
              <a:cs typeface="Times New Roman" pitchFamily="18" charset="0"/>
            </a:endParaRPr>
          </a:p>
        </p:txBody>
      </p:sp>
      <p:sp>
        <p:nvSpPr>
          <p:cNvPr id="11" name="Rectangle 10"/>
          <p:cNvSpPr/>
          <p:nvPr/>
        </p:nvSpPr>
        <p:spPr>
          <a:xfrm>
            <a:off x="108285" y="8839200"/>
            <a:ext cx="6673516"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smtClean="0">
                <a:latin typeface="Times New Roman" pitchFamily="18" charset="0"/>
                <a:cs typeface="Times New Roman" pitchFamily="18" charset="0"/>
              </a:rPr>
              <a:t>19</a:t>
            </a:r>
            <a:endParaRPr lang="en-US" sz="900" dirty="0">
              <a:latin typeface="Times New Roman" pitchFamily="18" charset="0"/>
              <a:cs typeface="Times New Roman" pitchFamily="18" charset="0"/>
            </a:endParaRPr>
          </a:p>
        </p:txBody>
      </p:sp>
      <p:sp>
        <p:nvSpPr>
          <p:cNvPr id="14" name="TextBox 13"/>
          <p:cNvSpPr txBox="1"/>
          <p:nvPr/>
        </p:nvSpPr>
        <p:spPr>
          <a:xfrm>
            <a:off x="3465410" y="3352800"/>
            <a:ext cx="3392590" cy="272798"/>
          </a:xfrm>
          <a:prstGeom prst="rect">
            <a:avLst/>
          </a:prstGeom>
          <a:noFill/>
          <a:ln>
            <a:noFill/>
          </a:ln>
        </p:spPr>
        <p:txBody>
          <a:bodyPr wrap="square" lIns="87279" tIns="43640" rIns="87279" bIns="43640" rtlCol="0" anchor="ctr">
            <a:spAutoFit/>
          </a:bodyPr>
          <a:lstStyle/>
          <a:p>
            <a:pPr algn="ctr"/>
            <a:r>
              <a:rPr lang="en-GB" sz="1200" dirty="0" smtClean="0">
                <a:solidFill>
                  <a:srgbClr val="002060"/>
                </a:solidFill>
                <a:latin typeface="Times New Roman" pitchFamily="18" charset="0"/>
                <a:cs typeface="Times New Roman" pitchFamily="18" charset="0"/>
              </a:rPr>
              <a:t>Group Photo with </a:t>
            </a:r>
            <a:r>
              <a:rPr lang="en-GB" sz="1200" dirty="0" err="1" smtClean="0">
                <a:solidFill>
                  <a:srgbClr val="002060"/>
                </a:solidFill>
                <a:latin typeface="Times New Roman" pitchFamily="18" charset="0"/>
                <a:cs typeface="Times New Roman" pitchFamily="18" charset="0"/>
              </a:rPr>
              <a:t>DSsP</a:t>
            </a:r>
            <a:r>
              <a:rPr lang="en-GB" sz="1200" dirty="0" smtClean="0">
                <a:solidFill>
                  <a:srgbClr val="002060"/>
                </a:solidFill>
                <a:latin typeface="Times New Roman" pitchFamily="18" charset="0"/>
                <a:cs typeface="Times New Roman" pitchFamily="18" charset="0"/>
              </a:rPr>
              <a:t> (UT)</a:t>
            </a:r>
            <a:endParaRPr lang="en-GB" sz="1200" dirty="0">
              <a:solidFill>
                <a:srgbClr val="002060"/>
              </a:solidFill>
              <a:latin typeface="Times New Roman" pitchFamily="18" charset="0"/>
              <a:cs typeface="Times New Roman" pitchFamily="18" charset="0"/>
            </a:endParaRPr>
          </a:p>
        </p:txBody>
      </p:sp>
      <p:sp>
        <p:nvSpPr>
          <p:cNvPr id="15" name="TextBox 14"/>
          <p:cNvSpPr txBox="1"/>
          <p:nvPr/>
        </p:nvSpPr>
        <p:spPr>
          <a:xfrm>
            <a:off x="152400" y="8474333"/>
            <a:ext cx="3306417" cy="272798"/>
          </a:xfrm>
          <a:prstGeom prst="rect">
            <a:avLst/>
          </a:prstGeom>
          <a:noFill/>
          <a:ln>
            <a:noFill/>
          </a:ln>
        </p:spPr>
        <p:txBody>
          <a:bodyPr wrap="square" lIns="87279" tIns="43640" rIns="87279" bIns="43640" rtlCol="0" anchor="ctr">
            <a:spAutoFit/>
          </a:bodyPr>
          <a:lstStyle/>
          <a:p>
            <a:pPr algn="ctr"/>
            <a:r>
              <a:rPr lang="en-GB" sz="1200" dirty="0" smtClean="0">
                <a:solidFill>
                  <a:srgbClr val="002060"/>
                </a:solidFill>
                <a:latin typeface="Times New Roman" pitchFamily="18" charset="0"/>
                <a:cs typeface="Times New Roman" pitchFamily="18" charset="0"/>
              </a:rPr>
              <a:t>Group Photo with </a:t>
            </a:r>
            <a:r>
              <a:rPr lang="en-GB" sz="1200" dirty="0" err="1" smtClean="0">
                <a:solidFill>
                  <a:srgbClr val="002060"/>
                </a:solidFill>
                <a:latin typeface="Times New Roman" pitchFamily="18" charset="0"/>
                <a:cs typeface="Times New Roman" pitchFamily="18" charset="0"/>
              </a:rPr>
              <a:t>DSsP</a:t>
            </a:r>
            <a:r>
              <a:rPr lang="en-GB" sz="1200" dirty="0" smtClean="0">
                <a:solidFill>
                  <a:srgbClr val="002060"/>
                </a:solidFill>
                <a:latin typeface="Times New Roman" pitchFamily="18" charset="0"/>
                <a:cs typeface="Times New Roman" pitchFamily="18" charset="0"/>
              </a:rPr>
              <a:t> (UT)</a:t>
            </a:r>
            <a:endParaRPr lang="en-GB" sz="1200" dirty="0">
              <a:solidFill>
                <a:srgbClr val="002060"/>
              </a:solidFill>
              <a:latin typeface="Times New Roman" pitchFamily="18" charset="0"/>
              <a:cs typeface="Times New Roman" pitchFamily="18" charset="0"/>
            </a:endParaRPr>
          </a:p>
        </p:txBody>
      </p:sp>
      <p:sp>
        <p:nvSpPr>
          <p:cNvPr id="16" name="TextBox 15"/>
          <p:cNvSpPr txBox="1"/>
          <p:nvPr/>
        </p:nvSpPr>
        <p:spPr>
          <a:xfrm>
            <a:off x="3733800" y="8382000"/>
            <a:ext cx="2743200" cy="457464"/>
          </a:xfrm>
          <a:prstGeom prst="rect">
            <a:avLst/>
          </a:prstGeom>
          <a:noFill/>
          <a:ln>
            <a:noFill/>
          </a:ln>
        </p:spPr>
        <p:txBody>
          <a:bodyPr wrap="square" lIns="87279" tIns="43640" rIns="87279" bIns="43640" rtlCol="0" anchor="ctr">
            <a:spAutoFit/>
          </a:bodyPr>
          <a:lstStyle/>
          <a:p>
            <a:pPr algn="ctr"/>
            <a:r>
              <a:rPr lang="en-GB" sz="1200" dirty="0">
                <a:solidFill>
                  <a:srgbClr val="FF0000"/>
                </a:solidFill>
                <a:latin typeface="Times New Roman" pitchFamily="18" charset="0"/>
                <a:cs typeface="Times New Roman" pitchFamily="18" charset="0"/>
              </a:rPr>
              <a:t> </a:t>
            </a:r>
            <a:r>
              <a:rPr lang="en-GB" sz="1200" dirty="0">
                <a:solidFill>
                  <a:srgbClr val="002060"/>
                </a:solidFill>
                <a:latin typeface="Times New Roman" pitchFamily="18" charset="0"/>
                <a:cs typeface="Times New Roman" pitchFamily="18" charset="0"/>
              </a:rPr>
              <a:t>IGP (R) A.D Khawaja, </a:t>
            </a:r>
            <a:r>
              <a:rPr lang="en-GB" sz="1200" dirty="0">
                <a:solidFill>
                  <a:srgbClr val="002060"/>
                </a:solidFill>
                <a:latin typeface="Times New Roman" pitchFamily="18" charset="0"/>
                <a:cs typeface="Times New Roman" pitchFamily="18" charset="0"/>
              </a:rPr>
              <a:t>PSP </a:t>
            </a:r>
          </a:p>
          <a:p>
            <a:pPr algn="ctr"/>
            <a:r>
              <a:rPr lang="en-GB" sz="1200" dirty="0">
                <a:solidFill>
                  <a:srgbClr val="002060"/>
                </a:solidFill>
                <a:latin typeface="Times New Roman" pitchFamily="18" charset="0"/>
                <a:cs typeface="Times New Roman" pitchFamily="18" charset="0"/>
              </a:rPr>
              <a:t>with </a:t>
            </a:r>
            <a:r>
              <a:rPr lang="en-GB" sz="1200" dirty="0" err="1">
                <a:solidFill>
                  <a:srgbClr val="002060"/>
                </a:solidFill>
                <a:latin typeface="Times New Roman" pitchFamily="18" charset="0"/>
                <a:cs typeface="Times New Roman" pitchFamily="18" charset="0"/>
              </a:rPr>
              <a:t>DSsP</a:t>
            </a:r>
            <a:r>
              <a:rPr lang="en-GB" sz="1200" dirty="0">
                <a:solidFill>
                  <a:srgbClr val="002060"/>
                </a:solidFill>
                <a:latin typeface="Times New Roman" pitchFamily="18" charset="0"/>
                <a:cs typeface="Times New Roman" pitchFamily="18" charset="0"/>
              </a:rPr>
              <a:t> (UT)</a:t>
            </a:r>
            <a:endParaRPr lang="en-GB" sz="1200" dirty="0">
              <a:solidFill>
                <a:srgbClr val="002060"/>
              </a:solidFill>
              <a:latin typeface="Times New Roman" pitchFamily="18" charset="0"/>
              <a:cs typeface="Times New Roman" pitchFamily="18"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8929" y="6281152"/>
            <a:ext cx="3034271" cy="2024648"/>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1535" y="1330194"/>
            <a:ext cx="3031211" cy="2022606"/>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836" y="3810000"/>
            <a:ext cx="3067764" cy="2046996"/>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836" y="6315109"/>
            <a:ext cx="3097581" cy="2066891"/>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9555" y="3810000"/>
            <a:ext cx="3093191" cy="2040260"/>
          </a:xfrm>
          <a:prstGeom prst="rect">
            <a:avLst/>
          </a:prstGeom>
        </p:spPr>
      </p:pic>
      <p:sp>
        <p:nvSpPr>
          <p:cNvPr id="26" name="TextBox 25"/>
          <p:cNvSpPr txBox="1"/>
          <p:nvPr/>
        </p:nvSpPr>
        <p:spPr>
          <a:xfrm>
            <a:off x="3587678" y="5867400"/>
            <a:ext cx="3117922" cy="457464"/>
          </a:xfrm>
          <a:prstGeom prst="rect">
            <a:avLst/>
          </a:prstGeom>
          <a:noFill/>
          <a:ln>
            <a:noFill/>
          </a:ln>
        </p:spPr>
        <p:txBody>
          <a:bodyPr wrap="square" lIns="87279" tIns="43640" rIns="87279" bIns="43640" rtlCol="0" anchor="ctr">
            <a:spAutoFit/>
          </a:bodyPr>
          <a:lstStyle/>
          <a:p>
            <a:pPr algn="ctr"/>
            <a:r>
              <a:rPr lang="en-GB" sz="1200" dirty="0">
                <a:solidFill>
                  <a:srgbClr val="002060"/>
                </a:solidFill>
                <a:latin typeface="Times New Roman" pitchFamily="18" charset="0"/>
                <a:cs typeface="Times New Roman" pitchFamily="18" charset="0"/>
              </a:rPr>
              <a:t>DSP (UT) </a:t>
            </a:r>
            <a:r>
              <a:rPr lang="en-GB" sz="1200" dirty="0" err="1">
                <a:solidFill>
                  <a:srgbClr val="002060"/>
                </a:solidFill>
                <a:latin typeface="Times New Roman" pitchFamily="18" charset="0"/>
                <a:cs typeface="Times New Roman" pitchFamily="18" charset="0"/>
              </a:rPr>
              <a:t>Mr.</a:t>
            </a:r>
            <a:r>
              <a:rPr lang="en-GB" sz="1200" dirty="0">
                <a:solidFill>
                  <a:srgbClr val="002060"/>
                </a:solidFill>
                <a:latin typeface="Times New Roman" pitchFamily="18" charset="0"/>
                <a:cs typeface="Times New Roman" pitchFamily="18" charset="0"/>
              </a:rPr>
              <a:t> </a:t>
            </a:r>
            <a:r>
              <a:rPr lang="en-GB" sz="1200" dirty="0" err="1">
                <a:solidFill>
                  <a:srgbClr val="002060"/>
                </a:solidFill>
                <a:latin typeface="Times New Roman" pitchFamily="18" charset="0"/>
                <a:cs typeface="Times New Roman" pitchFamily="18" charset="0"/>
              </a:rPr>
              <a:t>Sadam</a:t>
            </a:r>
            <a:r>
              <a:rPr lang="en-GB" sz="1200" dirty="0">
                <a:solidFill>
                  <a:srgbClr val="002060"/>
                </a:solidFill>
                <a:latin typeface="Times New Roman" pitchFamily="18" charset="0"/>
                <a:cs typeface="Times New Roman" pitchFamily="18" charset="0"/>
              </a:rPr>
              <a:t> </a:t>
            </a:r>
            <a:r>
              <a:rPr lang="en-GB" sz="1200" dirty="0" err="1">
                <a:solidFill>
                  <a:srgbClr val="002060"/>
                </a:solidFill>
                <a:latin typeface="Times New Roman" pitchFamily="18" charset="0"/>
                <a:cs typeface="Times New Roman" pitchFamily="18" charset="0"/>
              </a:rPr>
              <a:t>Hussain</a:t>
            </a:r>
            <a:r>
              <a:rPr lang="en-GB" sz="1200" dirty="0">
                <a:solidFill>
                  <a:srgbClr val="002060"/>
                </a:solidFill>
                <a:latin typeface="Times New Roman" pitchFamily="18" charset="0"/>
                <a:cs typeface="Times New Roman" pitchFamily="18" charset="0"/>
              </a:rPr>
              <a:t> Presenting NPA Shield to IGP (R) A.D Khawaja, PSP</a:t>
            </a:r>
            <a:endParaRPr lang="en-GB" sz="1200" dirty="0">
              <a:solidFill>
                <a:srgbClr val="002060"/>
              </a:solidFill>
              <a:latin typeface="Times New Roman" pitchFamily="18" charset="0"/>
              <a:cs typeface="Times New Roman" pitchFamily="18" charset="0"/>
            </a:endParaRPr>
          </a:p>
        </p:txBody>
      </p:sp>
      <p:sp>
        <p:nvSpPr>
          <p:cNvPr id="27" name="TextBox 26"/>
          <p:cNvSpPr txBox="1"/>
          <p:nvPr/>
        </p:nvSpPr>
        <p:spPr>
          <a:xfrm>
            <a:off x="329809" y="5867400"/>
            <a:ext cx="2743200" cy="457464"/>
          </a:xfrm>
          <a:prstGeom prst="rect">
            <a:avLst/>
          </a:prstGeom>
          <a:noFill/>
          <a:ln>
            <a:noFill/>
          </a:ln>
        </p:spPr>
        <p:txBody>
          <a:bodyPr wrap="square" lIns="87279" tIns="43640" rIns="87279" bIns="43640" rtlCol="0" anchor="ctr">
            <a:spAutoFit/>
          </a:bodyPr>
          <a:lstStyle/>
          <a:p>
            <a:pPr algn="ctr"/>
            <a:r>
              <a:rPr lang="en-GB" sz="1200" dirty="0">
                <a:solidFill>
                  <a:srgbClr val="002060"/>
                </a:solidFill>
                <a:latin typeface="Times New Roman" pitchFamily="18" charset="0"/>
                <a:cs typeface="Times New Roman" pitchFamily="18" charset="0"/>
              </a:rPr>
              <a:t>Addl. IGP </a:t>
            </a:r>
            <a:r>
              <a:rPr lang="en-GB" sz="1200" dirty="0" err="1">
                <a:solidFill>
                  <a:srgbClr val="002060"/>
                </a:solidFill>
                <a:latin typeface="Times New Roman" pitchFamily="18" charset="0"/>
                <a:cs typeface="Times New Roman" pitchFamily="18" charset="0"/>
              </a:rPr>
              <a:t>Muzaffar</a:t>
            </a:r>
            <a:r>
              <a:rPr lang="en-GB" sz="1200" dirty="0">
                <a:solidFill>
                  <a:srgbClr val="002060"/>
                </a:solidFill>
                <a:latin typeface="Times New Roman" pitchFamily="18" charset="0"/>
                <a:cs typeface="Times New Roman" pitchFamily="18" charset="0"/>
              </a:rPr>
              <a:t> Ali Shaikh, </a:t>
            </a:r>
            <a:r>
              <a:rPr lang="en-GB" sz="1200" dirty="0" smtClean="0">
                <a:solidFill>
                  <a:srgbClr val="002060"/>
                </a:solidFill>
                <a:latin typeface="Times New Roman" pitchFamily="18" charset="0"/>
                <a:cs typeface="Times New Roman" pitchFamily="18" charset="0"/>
              </a:rPr>
              <a:t>PSP </a:t>
            </a:r>
          </a:p>
          <a:p>
            <a:pPr algn="ctr"/>
            <a:r>
              <a:rPr lang="en-GB" sz="1200" dirty="0" smtClean="0">
                <a:solidFill>
                  <a:srgbClr val="002060"/>
                </a:solidFill>
                <a:latin typeface="Times New Roman" pitchFamily="18" charset="0"/>
                <a:cs typeface="Times New Roman" pitchFamily="18" charset="0"/>
              </a:rPr>
              <a:t>with </a:t>
            </a:r>
            <a:r>
              <a:rPr lang="en-GB" sz="1200" dirty="0" err="1">
                <a:solidFill>
                  <a:srgbClr val="002060"/>
                </a:solidFill>
                <a:latin typeface="Times New Roman" pitchFamily="18" charset="0"/>
                <a:cs typeface="Times New Roman" pitchFamily="18" charset="0"/>
              </a:rPr>
              <a:t>DSsP</a:t>
            </a:r>
            <a:r>
              <a:rPr lang="en-GB" sz="1200" dirty="0">
                <a:solidFill>
                  <a:srgbClr val="002060"/>
                </a:solidFill>
                <a:latin typeface="Times New Roman" pitchFamily="18" charset="0"/>
                <a:cs typeface="Times New Roman" pitchFamily="18" charset="0"/>
              </a:rPr>
              <a:t> (UT) </a:t>
            </a:r>
          </a:p>
        </p:txBody>
      </p:sp>
      <p:sp>
        <p:nvSpPr>
          <p:cNvPr id="23" name="TextBox 22"/>
          <p:cNvSpPr txBox="1"/>
          <p:nvPr/>
        </p:nvSpPr>
        <p:spPr>
          <a:xfrm>
            <a:off x="107268" y="1228877"/>
            <a:ext cx="3321732" cy="2581123"/>
          </a:xfrm>
          <a:prstGeom prst="rect">
            <a:avLst/>
          </a:prstGeom>
          <a:noFill/>
        </p:spPr>
        <p:txBody>
          <a:bodyPr wrap="square" lIns="87279" tIns="43640" rIns="87279" bIns="43640" rtlCol="0" anchor="ctr">
            <a:spAutoFit/>
          </a:bodyPr>
          <a:lstStyle/>
          <a:p>
            <a:pPr algn="just">
              <a:lnSpc>
                <a:spcPct val="150000"/>
              </a:lnSpc>
            </a:pPr>
            <a:r>
              <a:rPr lang="en-US" sz="1200" dirty="0">
                <a:solidFill>
                  <a:srgbClr val="002060"/>
                </a:solidFill>
                <a:latin typeface="Times New Roman" pitchFamily="18" charset="0"/>
                <a:cs typeface="Times New Roman" pitchFamily="18" charset="0"/>
              </a:rPr>
              <a:t>Guest Night is a formal event organized for the Deputy Superintendents of Police (</a:t>
            </a:r>
            <a:r>
              <a:rPr lang="en-US" sz="1200" dirty="0" err="1">
                <a:solidFill>
                  <a:srgbClr val="002060"/>
                </a:solidFill>
                <a:latin typeface="Times New Roman" pitchFamily="18" charset="0"/>
                <a:cs typeface="Times New Roman" pitchFamily="18" charset="0"/>
              </a:rPr>
              <a:t>DSsP</a:t>
            </a:r>
            <a:r>
              <a:rPr lang="en-US" sz="1200" dirty="0">
                <a:solidFill>
                  <a:srgbClr val="002060"/>
                </a:solidFill>
                <a:latin typeface="Times New Roman" pitchFamily="18" charset="0"/>
                <a:cs typeface="Times New Roman" pitchFamily="18" charset="0"/>
              </a:rPr>
              <a:t>) undergoing training at the National Police Academy. The occasion is graced by the Commandant, senior officers from within the Academy, and distinguished </a:t>
            </a:r>
            <a:r>
              <a:rPr lang="en-US" sz="1200" dirty="0" smtClean="0">
                <a:solidFill>
                  <a:srgbClr val="002060"/>
                </a:solidFill>
                <a:latin typeface="Times New Roman" pitchFamily="18" charset="0"/>
                <a:cs typeface="Times New Roman" pitchFamily="18" charset="0"/>
              </a:rPr>
              <a:t>guests. </a:t>
            </a:r>
            <a:r>
              <a:rPr lang="en-US" sz="1200" dirty="0">
                <a:solidFill>
                  <a:srgbClr val="002060"/>
                </a:solidFill>
                <a:latin typeface="Times New Roman" pitchFamily="18" charset="0"/>
                <a:cs typeface="Times New Roman" pitchFamily="18" charset="0"/>
              </a:rPr>
              <a:t>It provides an excellent opportunity for the probationary officers to engage with senior police leadership and build professional camaraderie</a:t>
            </a:r>
            <a:r>
              <a:rPr lang="en-US" sz="1200" dirty="0" smtClean="0">
                <a:solidFill>
                  <a:srgbClr val="002060"/>
                </a:solidFill>
                <a:latin typeface="Times New Roman" pitchFamily="18" charset="0"/>
                <a:cs typeface="Times New Roman" pitchFamily="18" charset="0"/>
              </a:rPr>
              <a:t>.</a:t>
            </a:r>
            <a:endParaRPr lang="en-US" sz="1200" dirty="0"/>
          </a:p>
        </p:txBody>
      </p:sp>
      <p:sp>
        <p:nvSpPr>
          <p:cNvPr id="18" name="Rectangle 17"/>
          <p:cNvSpPr/>
          <p:nvPr/>
        </p:nvSpPr>
        <p:spPr>
          <a:xfrm>
            <a:off x="452839" y="152400"/>
            <a:ext cx="801790" cy="1066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spTree>
    <p:extLst>
      <p:ext uri="{BB962C8B-B14F-4D97-AF65-F5344CB8AC3E}">
        <p14:creationId xmlns:p14="http://schemas.microsoft.com/office/powerpoint/2010/main" val="10196129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76200" y="152400"/>
            <a:ext cx="541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00298" y="1219200"/>
            <a:ext cx="5386102" cy="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8233" y="8839200"/>
            <a:ext cx="6693568"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800" dirty="0" smtClean="0">
                <a:latin typeface="Times New Roman" pitchFamily="18" charset="0"/>
                <a:cs typeface="Times New Roman" pitchFamily="18" charset="0"/>
              </a:rPr>
              <a:t>2</a:t>
            </a:r>
            <a:endParaRPr lang="en-US" sz="800" dirty="0">
              <a:latin typeface="Times New Roman" pitchFamily="18" charset="0"/>
              <a:cs typeface="Times New Roman" pitchFamily="18" charset="0"/>
            </a:endParaRPr>
          </a:p>
        </p:txBody>
      </p:sp>
      <p:sp>
        <p:nvSpPr>
          <p:cNvPr id="9" name="TextBox 8"/>
          <p:cNvSpPr txBox="1"/>
          <p:nvPr/>
        </p:nvSpPr>
        <p:spPr>
          <a:xfrm>
            <a:off x="100298" y="431778"/>
            <a:ext cx="5386102" cy="461655"/>
          </a:xfrm>
          <a:prstGeom prst="rect">
            <a:avLst/>
          </a:prstGeom>
          <a:solidFill>
            <a:srgbClr val="102540"/>
          </a:solidFill>
        </p:spPr>
        <p:txBody>
          <a:bodyPr wrap="square" lIns="91430" tIns="45715" rIns="91430" bIns="45715" rtlCol="0" anchor="ctr">
            <a:spAutoFit/>
          </a:bodyPr>
          <a:lstStyle/>
          <a:p>
            <a:r>
              <a:rPr lang="en-US" sz="2400" dirty="0" smtClean="0">
                <a:solidFill>
                  <a:schemeClr val="bg1"/>
                </a:solidFill>
                <a:latin typeface="Times New Roman" pitchFamily="18" charset="0"/>
                <a:cs typeface="Times New Roman" pitchFamily="18" charset="0"/>
              </a:rPr>
              <a:t>BOGs Meeting</a:t>
            </a:r>
            <a:endParaRPr lang="en-US" sz="1600" dirty="0">
              <a:solidFill>
                <a:schemeClr val="bg1"/>
              </a:solidFill>
              <a:latin typeface="Times New Roman" pitchFamily="18" charset="0"/>
              <a:cs typeface="Times New Roman" pitchFamily="18" charset="0"/>
            </a:endParaRPr>
          </a:p>
        </p:txBody>
      </p:sp>
      <p:sp>
        <p:nvSpPr>
          <p:cNvPr id="5" name="Rectangle 4"/>
          <p:cNvSpPr/>
          <p:nvPr/>
        </p:nvSpPr>
        <p:spPr>
          <a:xfrm>
            <a:off x="152400" y="1569694"/>
            <a:ext cx="2895599" cy="7659436"/>
          </a:xfrm>
          <a:prstGeom prst="rect">
            <a:avLst/>
          </a:prstGeom>
        </p:spPr>
        <p:txBody>
          <a:bodyPr wrap="square" lIns="87279" tIns="43640" rIns="87279" bIns="43640">
            <a:spAutoFit/>
          </a:bodyPr>
          <a:lstStyle/>
          <a:p>
            <a:pPr algn="just"/>
            <a:r>
              <a:rPr lang="en-US" sz="1200" dirty="0" smtClean="0">
                <a:solidFill>
                  <a:srgbClr val="002060"/>
                </a:solidFill>
                <a:latin typeface="Times New Roman" pitchFamily="18" charset="0"/>
                <a:cs typeface="Times New Roman" pitchFamily="18" charset="0"/>
              </a:rPr>
              <a:t>16</a:t>
            </a:r>
            <a:r>
              <a:rPr lang="en-US" sz="1200" baseline="30000" dirty="0" smtClean="0">
                <a:solidFill>
                  <a:srgbClr val="002060"/>
                </a:solidFill>
                <a:latin typeface="Times New Roman" pitchFamily="18" charset="0"/>
                <a:cs typeface="Times New Roman" pitchFamily="18" charset="0"/>
              </a:rPr>
              <a:t>th</a:t>
            </a:r>
            <a:r>
              <a:rPr lang="en-US" sz="1200" dirty="0" smtClean="0">
                <a:solidFill>
                  <a:srgbClr val="002060"/>
                </a:solidFill>
                <a:latin typeface="Times New Roman" pitchFamily="18" charset="0"/>
                <a:cs typeface="Times New Roman" pitchFamily="18" charset="0"/>
              </a:rPr>
              <a:t> Meeting of the Board of Governors (BOGs) of the National Police Academy was </a:t>
            </a:r>
            <a:r>
              <a:rPr lang="en-US" sz="1200" dirty="0">
                <a:solidFill>
                  <a:srgbClr val="002060"/>
                </a:solidFill>
                <a:latin typeface="Times New Roman" pitchFamily="18" charset="0"/>
                <a:cs typeface="Times New Roman" pitchFamily="18" charset="0"/>
              </a:rPr>
              <a:t>held </a:t>
            </a:r>
            <a:r>
              <a:rPr lang="en-US" sz="1200" dirty="0" smtClean="0">
                <a:solidFill>
                  <a:srgbClr val="002060"/>
                </a:solidFill>
                <a:latin typeface="Times New Roman" pitchFamily="18" charset="0"/>
                <a:cs typeface="Times New Roman" pitchFamily="18" charset="0"/>
              </a:rPr>
              <a:t>at the Ministry of Interior’s Committee Room (1</a:t>
            </a:r>
            <a:r>
              <a:rPr lang="en-US" sz="1200" baseline="30000" dirty="0" smtClean="0">
                <a:solidFill>
                  <a:srgbClr val="002060"/>
                </a:solidFill>
                <a:latin typeface="Times New Roman" pitchFamily="18" charset="0"/>
                <a:cs typeface="Times New Roman" pitchFamily="18" charset="0"/>
              </a:rPr>
              <a:t>st</a:t>
            </a:r>
            <a:r>
              <a:rPr lang="en-US" sz="1200" dirty="0" smtClean="0">
                <a:solidFill>
                  <a:srgbClr val="002060"/>
                </a:solidFill>
                <a:latin typeface="Times New Roman" pitchFamily="18" charset="0"/>
                <a:cs typeface="Times New Roman" pitchFamily="18" charset="0"/>
              </a:rPr>
              <a:t> Floor), Convention Centre, Islamabad on 29</a:t>
            </a:r>
            <a:r>
              <a:rPr lang="en-US" sz="1200" baseline="30000" dirty="0" smtClean="0">
                <a:solidFill>
                  <a:srgbClr val="002060"/>
                </a:solidFill>
                <a:latin typeface="Times New Roman" pitchFamily="18" charset="0"/>
                <a:cs typeface="Times New Roman" pitchFamily="18" charset="0"/>
              </a:rPr>
              <a:t>th</a:t>
            </a:r>
            <a:r>
              <a:rPr lang="en-US" sz="1200" dirty="0" smtClean="0">
                <a:solidFill>
                  <a:srgbClr val="002060"/>
                </a:solidFill>
                <a:latin typeface="Times New Roman" pitchFamily="18" charset="0"/>
                <a:cs typeface="Times New Roman" pitchFamily="18" charset="0"/>
              </a:rPr>
              <a:t> April, 2025 under the Chairmanship of the Federal Minister for Interior/Chairman, BOGs. The Commandant, NPA, </a:t>
            </a:r>
            <a:r>
              <a:rPr lang="en-US" sz="1200" dirty="0">
                <a:solidFill>
                  <a:srgbClr val="002060"/>
                </a:solidFill>
                <a:latin typeface="Times New Roman" pitchFamily="18" charset="0"/>
                <a:cs typeface="Times New Roman" pitchFamily="18" charset="0"/>
              </a:rPr>
              <a:t>while </a:t>
            </a:r>
            <a:r>
              <a:rPr lang="en-US" sz="1200" dirty="0" smtClean="0">
                <a:solidFill>
                  <a:srgbClr val="002060"/>
                </a:solidFill>
                <a:latin typeface="Times New Roman" pitchFamily="18" charset="0"/>
                <a:cs typeface="Times New Roman" pitchFamily="18" charset="0"/>
              </a:rPr>
              <a:t>warmly welcomed all participants and briefly apprised on the mandate &amp; functions of BOGs, Thereafter the Deputy Commandant, NPA presented agenda of the 16</a:t>
            </a:r>
            <a:r>
              <a:rPr lang="en-US" sz="1200" baseline="30000" dirty="0" smtClean="0">
                <a:solidFill>
                  <a:srgbClr val="002060"/>
                </a:solidFill>
                <a:latin typeface="Times New Roman" pitchFamily="18" charset="0"/>
                <a:cs typeface="Times New Roman" pitchFamily="18" charset="0"/>
              </a:rPr>
              <a:t>th</a:t>
            </a:r>
            <a:r>
              <a:rPr lang="en-US" sz="1200" dirty="0" smtClean="0">
                <a:solidFill>
                  <a:srgbClr val="002060"/>
                </a:solidFill>
                <a:latin typeface="Times New Roman" pitchFamily="18" charset="0"/>
                <a:cs typeface="Times New Roman" pitchFamily="18" charset="0"/>
              </a:rPr>
              <a:t> Meeting of BOGs.</a:t>
            </a:r>
          </a:p>
          <a:p>
            <a:pPr algn="just"/>
            <a:r>
              <a:rPr lang="en-US" sz="1200" dirty="0" smtClean="0">
                <a:solidFill>
                  <a:srgbClr val="002060"/>
                </a:solidFill>
                <a:latin typeface="Times New Roman" pitchFamily="18" charset="0"/>
                <a:cs typeface="Times New Roman" pitchFamily="18" charset="0"/>
              </a:rPr>
              <a:t>Imperative </a:t>
            </a:r>
            <a:r>
              <a:rPr lang="en-US" sz="1200" dirty="0">
                <a:solidFill>
                  <a:srgbClr val="002060"/>
                </a:solidFill>
                <a:latin typeface="Times New Roman" pitchFamily="18" charset="0"/>
                <a:cs typeface="Times New Roman" pitchFamily="18" charset="0"/>
              </a:rPr>
              <a:t>decisions were made during the meeting to </a:t>
            </a:r>
            <a:r>
              <a:rPr lang="en-US" sz="1200" dirty="0" smtClean="0">
                <a:solidFill>
                  <a:srgbClr val="002060"/>
                </a:solidFill>
                <a:latin typeface="Times New Roman" pitchFamily="18" charset="0"/>
                <a:cs typeface="Times New Roman" pitchFamily="18" charset="0"/>
              </a:rPr>
              <a:t>recommend,</a:t>
            </a:r>
          </a:p>
          <a:p>
            <a:pPr algn="just"/>
            <a:endParaRPr lang="en-US" sz="1200" dirty="0" smtClean="0">
              <a:solidFill>
                <a:srgbClr val="002060"/>
              </a:solidFill>
              <a:latin typeface="Times New Roman" pitchFamily="18" charset="0"/>
              <a:cs typeface="Times New Roman" pitchFamily="18" charset="0"/>
            </a:endParaRPr>
          </a:p>
          <a:p>
            <a:pPr marL="228600" indent="-228600" algn="just">
              <a:buFont typeface="+mj-lt"/>
              <a:buAutoNum type="arabicPeriod"/>
            </a:pPr>
            <a:r>
              <a:rPr lang="en-US" sz="1200" dirty="0" smtClean="0">
                <a:solidFill>
                  <a:srgbClr val="002060"/>
                </a:solidFill>
                <a:latin typeface="Times New Roman" pitchFamily="18" charset="0"/>
                <a:cs typeface="Times New Roman" pitchFamily="18" charset="0"/>
              </a:rPr>
              <a:t>Confirmation of Minutes of 15</a:t>
            </a:r>
            <a:r>
              <a:rPr lang="en-US" sz="1200" baseline="30000" dirty="0" smtClean="0">
                <a:solidFill>
                  <a:srgbClr val="002060"/>
                </a:solidFill>
                <a:latin typeface="Times New Roman" pitchFamily="18" charset="0"/>
                <a:cs typeface="Times New Roman" pitchFamily="18" charset="0"/>
              </a:rPr>
              <a:t>th</a:t>
            </a:r>
            <a:r>
              <a:rPr lang="en-US" sz="1200" dirty="0" smtClean="0">
                <a:solidFill>
                  <a:srgbClr val="002060"/>
                </a:solidFill>
                <a:latin typeface="Times New Roman" pitchFamily="18" charset="0"/>
                <a:cs typeface="Times New Roman" pitchFamily="18" charset="0"/>
              </a:rPr>
              <a:t> BOGs meeting</a:t>
            </a:r>
          </a:p>
          <a:p>
            <a:pPr marL="228600" indent="-228600" algn="just">
              <a:buFont typeface="+mj-lt"/>
              <a:buAutoNum type="arabicPeriod"/>
            </a:pPr>
            <a:r>
              <a:rPr lang="en-US" sz="1200" dirty="0" smtClean="0">
                <a:solidFill>
                  <a:srgbClr val="002060"/>
                </a:solidFill>
                <a:latin typeface="Times New Roman" pitchFamily="18" charset="0"/>
                <a:cs typeface="Times New Roman" pitchFamily="18" charset="0"/>
              </a:rPr>
              <a:t>Approval of presentation of Accounts of NPA </a:t>
            </a:r>
          </a:p>
          <a:p>
            <a:pPr marL="228600" indent="-228600" algn="just">
              <a:buFont typeface="+mj-lt"/>
              <a:buAutoNum type="arabicPeriod"/>
            </a:pPr>
            <a:r>
              <a:rPr lang="en-US" sz="1200" dirty="0" smtClean="0">
                <a:solidFill>
                  <a:srgbClr val="002060"/>
                </a:solidFill>
                <a:latin typeface="Times New Roman" pitchFamily="18" charset="0"/>
                <a:cs typeface="Times New Roman" pitchFamily="18" charset="0"/>
              </a:rPr>
              <a:t>Approval of Composition of the Board of Governors (BOGs) and Executive Committee of BOGs (EC of BOGs)</a:t>
            </a:r>
          </a:p>
          <a:p>
            <a:pPr marL="228600" indent="-228600" algn="just">
              <a:buFont typeface="+mj-lt"/>
              <a:buAutoNum type="arabicPeriod"/>
            </a:pPr>
            <a:r>
              <a:rPr lang="en-US" sz="1200" dirty="0" smtClean="0">
                <a:solidFill>
                  <a:srgbClr val="002060"/>
                </a:solidFill>
                <a:latin typeface="Times New Roman" pitchFamily="18" charset="0"/>
                <a:cs typeface="Times New Roman" pitchFamily="18" charset="0"/>
              </a:rPr>
              <a:t>Approval of Revision of Master Plan of NPA and Allotment of Additional Land</a:t>
            </a:r>
          </a:p>
          <a:p>
            <a:pPr marL="228600" indent="-228600" algn="just">
              <a:buFont typeface="+mj-lt"/>
              <a:buAutoNum type="arabicPeriod"/>
            </a:pPr>
            <a:r>
              <a:rPr lang="en-US" sz="1200" dirty="0" smtClean="0">
                <a:solidFill>
                  <a:srgbClr val="002060"/>
                </a:solidFill>
                <a:latin typeface="Times New Roman" pitchFamily="18" charset="0"/>
                <a:cs typeface="Times New Roman" pitchFamily="18" charset="0"/>
              </a:rPr>
              <a:t>Approval of Acceptance of Grants-in-Aid from NPF, Provincial Governments ETC, in line with MOA </a:t>
            </a:r>
          </a:p>
          <a:p>
            <a:pPr marL="228600" indent="-228600" algn="just">
              <a:buFont typeface="+mj-lt"/>
              <a:buAutoNum type="arabicPeriod"/>
            </a:pPr>
            <a:r>
              <a:rPr lang="en-US" sz="1200" dirty="0" smtClean="0">
                <a:solidFill>
                  <a:srgbClr val="002060"/>
                </a:solidFill>
                <a:latin typeface="Times New Roman" pitchFamily="18" charset="0"/>
                <a:cs typeface="Times New Roman" pitchFamily="18" charset="0"/>
              </a:rPr>
              <a:t>Approval of Validation of the decisions made by EC BOGs held on 13.02.2025</a:t>
            </a:r>
          </a:p>
          <a:p>
            <a:pPr marL="228600" indent="-228600" algn="just">
              <a:buFont typeface="+mj-lt"/>
              <a:buAutoNum type="arabicPeriod"/>
            </a:pPr>
            <a:r>
              <a:rPr lang="en-US" sz="1200" dirty="0" smtClean="0">
                <a:solidFill>
                  <a:srgbClr val="002060"/>
                </a:solidFill>
                <a:latin typeface="Times New Roman" pitchFamily="18" charset="0"/>
                <a:cs typeface="Times New Roman" pitchFamily="18" charset="0"/>
              </a:rPr>
              <a:t>Approval of Placing Funds with CDA as deposit work against the Development work out of the Academy Fund </a:t>
            </a:r>
          </a:p>
          <a:p>
            <a:pPr marL="228600" indent="-228600" algn="just">
              <a:buFont typeface="+mj-lt"/>
              <a:buAutoNum type="arabicPeriod"/>
            </a:pPr>
            <a:r>
              <a:rPr lang="en-US" sz="1200" dirty="0" smtClean="0">
                <a:solidFill>
                  <a:srgbClr val="002060"/>
                </a:solidFill>
                <a:latin typeface="Times New Roman" pitchFamily="18" charset="0"/>
                <a:cs typeface="Times New Roman" pitchFamily="18" charset="0"/>
              </a:rPr>
              <a:t>Approval of Enhancement of ICC Training Charges </a:t>
            </a:r>
          </a:p>
          <a:p>
            <a:pPr marL="228600" indent="-228600" algn="just">
              <a:buFont typeface="+mj-lt"/>
              <a:buAutoNum type="arabicPeriod"/>
            </a:pPr>
            <a:r>
              <a:rPr lang="en-US" sz="1200" dirty="0" smtClean="0">
                <a:solidFill>
                  <a:srgbClr val="002060"/>
                </a:solidFill>
                <a:latin typeface="Times New Roman" pitchFamily="18" charset="0"/>
                <a:cs typeface="Times New Roman" pitchFamily="18" charset="0"/>
              </a:rPr>
              <a:t>Approval of purchase of vehicles from the Academy Fund</a:t>
            </a:r>
          </a:p>
          <a:p>
            <a:pPr algn="just"/>
            <a:endParaRPr lang="en-US" sz="1200" dirty="0" smtClean="0">
              <a:solidFill>
                <a:srgbClr val="002060"/>
              </a:solidFill>
              <a:latin typeface="Times New Roman" pitchFamily="18" charset="0"/>
              <a:cs typeface="Times New Roman" pitchFamily="18" charset="0"/>
            </a:endParaRPr>
          </a:p>
          <a:p>
            <a:pPr algn="r"/>
            <a:r>
              <a:rPr lang="en-US" sz="1200" dirty="0" err="1" smtClean="0">
                <a:solidFill>
                  <a:srgbClr val="002060"/>
                </a:solidFill>
                <a:latin typeface="Times New Roman" pitchFamily="18" charset="0"/>
                <a:cs typeface="Times New Roman" pitchFamily="18" charset="0"/>
              </a:rPr>
              <a:t>Contd</a:t>
            </a:r>
            <a:r>
              <a:rPr lang="en-US" sz="1200" dirty="0" smtClean="0">
                <a:solidFill>
                  <a:srgbClr val="002060"/>
                </a:solidFill>
                <a:latin typeface="Times New Roman" pitchFamily="18" charset="0"/>
                <a:cs typeface="Times New Roman" pitchFamily="18" charset="0"/>
              </a:rPr>
              <a:t>…..</a:t>
            </a:r>
          </a:p>
          <a:p>
            <a:pPr marL="228600" indent="-228600" algn="just">
              <a:buFont typeface="+mj-lt"/>
              <a:buAutoNum type="arabicPeriod"/>
            </a:pPr>
            <a:endParaRPr lang="en-US" sz="1200" dirty="0" smtClean="0">
              <a:solidFill>
                <a:srgbClr val="002060"/>
              </a:solidFill>
              <a:latin typeface="Times New Roman" pitchFamily="18" charset="0"/>
              <a:cs typeface="Times New Roman" pitchFamily="18" charset="0"/>
            </a:endParaRPr>
          </a:p>
          <a:p>
            <a:pPr algn="just"/>
            <a:r>
              <a:rPr lang="en-US" sz="1200" dirty="0">
                <a:solidFill>
                  <a:srgbClr val="002060"/>
                </a:solidFill>
                <a:latin typeface="Times New Roman" pitchFamily="18" charset="0"/>
                <a:cs typeface="Times New Roman" pitchFamily="18" charset="0"/>
              </a:rPr>
              <a:t> </a:t>
            </a:r>
          </a:p>
        </p:txBody>
      </p:sp>
      <p:sp>
        <p:nvSpPr>
          <p:cNvPr id="17" name="Rectangle 16"/>
          <p:cNvSpPr/>
          <p:nvPr/>
        </p:nvSpPr>
        <p:spPr>
          <a:xfrm>
            <a:off x="5867400" y="152400"/>
            <a:ext cx="725590" cy="1118521"/>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9613" y="1596688"/>
            <a:ext cx="3166782" cy="211306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5472" y="3962400"/>
            <a:ext cx="3318942" cy="221459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0" y="6324600"/>
            <a:ext cx="3318942" cy="2214597"/>
          </a:xfrm>
          <a:prstGeom prst="rect">
            <a:avLst/>
          </a:prstGeom>
        </p:spPr>
      </p:pic>
    </p:spTree>
    <p:extLst>
      <p:ext uri="{BB962C8B-B14F-4D97-AF65-F5344CB8AC3E}">
        <p14:creationId xmlns:p14="http://schemas.microsoft.com/office/powerpoint/2010/main" val="15028156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1253" y="576459"/>
            <a:ext cx="5322034" cy="677098"/>
          </a:xfrm>
          <a:prstGeom prst="rect">
            <a:avLst/>
          </a:prstGeom>
          <a:solidFill>
            <a:srgbClr val="102540"/>
          </a:solidFill>
        </p:spPr>
        <p:txBody>
          <a:bodyPr wrap="square" lIns="91430" tIns="45715" rIns="91430" bIns="45715" rtlCol="0" anchor="ctr">
            <a:spAutoFit/>
          </a:bodyPr>
          <a:lstStyle/>
          <a:p>
            <a:r>
              <a:rPr lang="en-US" sz="2400" dirty="0" smtClean="0">
                <a:solidFill>
                  <a:schemeClr val="bg1"/>
                </a:solidFill>
                <a:latin typeface="Times New Roman" pitchFamily="18" charset="0"/>
                <a:cs typeface="Times New Roman" pitchFamily="18" charset="0"/>
              </a:rPr>
              <a:t>Workshops</a:t>
            </a:r>
          </a:p>
          <a:p>
            <a:r>
              <a:rPr lang="en-US" sz="1400" dirty="0" smtClean="0">
                <a:solidFill>
                  <a:schemeClr val="bg1"/>
                </a:solidFill>
                <a:latin typeface="Times New Roman" pitchFamily="18" charset="0"/>
                <a:cs typeface="Times New Roman" pitchFamily="18" charset="0"/>
              </a:rPr>
              <a:t>Jan 2025 </a:t>
            </a:r>
            <a:r>
              <a:rPr lang="en-US" sz="1400" dirty="0">
                <a:solidFill>
                  <a:schemeClr val="bg1"/>
                </a:solidFill>
                <a:latin typeface="Times New Roman" pitchFamily="18" charset="0"/>
                <a:cs typeface="Times New Roman" pitchFamily="18" charset="0"/>
              </a:rPr>
              <a:t>to </a:t>
            </a:r>
            <a:r>
              <a:rPr lang="en-US" sz="1400" dirty="0" smtClean="0">
                <a:solidFill>
                  <a:schemeClr val="bg1"/>
                </a:solidFill>
                <a:latin typeface="Times New Roman" pitchFamily="18" charset="0"/>
                <a:cs typeface="Times New Roman" pitchFamily="18" charset="0"/>
              </a:rPr>
              <a:t>June 2025</a:t>
            </a:r>
            <a:endParaRPr lang="en-US" sz="1400" dirty="0">
              <a:solidFill>
                <a:schemeClr val="bg1"/>
              </a:solidFill>
              <a:latin typeface="Times New Roman" pitchFamily="18" charset="0"/>
              <a:cs typeface="Times New Roman" pitchFamily="18" charset="0"/>
            </a:endParaRPr>
          </a:p>
        </p:txBody>
      </p:sp>
      <p:sp>
        <p:nvSpPr>
          <p:cNvPr id="11" name="Rectangle 10"/>
          <p:cNvSpPr/>
          <p:nvPr/>
        </p:nvSpPr>
        <p:spPr>
          <a:xfrm>
            <a:off x="108599" y="8839200"/>
            <a:ext cx="6673201"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smtClean="0">
                <a:latin typeface="Times New Roman" pitchFamily="18" charset="0"/>
                <a:cs typeface="Times New Roman" pitchFamily="18" charset="0"/>
              </a:rPr>
              <a:t>20</a:t>
            </a:r>
            <a:endParaRPr lang="en-US" sz="900" dirty="0">
              <a:latin typeface="Times New Roman" pitchFamily="18" charset="0"/>
              <a:cs typeface="Times New Roman"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291476748"/>
              </p:ext>
            </p:extLst>
          </p:nvPr>
        </p:nvGraphicFramePr>
        <p:xfrm>
          <a:off x="108599" y="1752600"/>
          <a:ext cx="4768201" cy="3276600"/>
        </p:xfrm>
        <a:graphic>
          <a:graphicData uri="http://schemas.openxmlformats.org/drawingml/2006/table">
            <a:tbl>
              <a:tblPr firstRow="1" bandRow="1">
                <a:tableStyleId>{5C22544A-7EE6-4342-B048-85BDC9FD1C3A}</a:tableStyleId>
              </a:tblPr>
              <a:tblGrid>
                <a:gridCol w="2032758">
                  <a:extLst>
                    <a:ext uri="{9D8B030D-6E8A-4147-A177-3AD203B41FA5}">
                      <a16:colId xmlns:a16="http://schemas.microsoft.com/office/drawing/2014/main" xmlns="" val="20000"/>
                    </a:ext>
                  </a:extLst>
                </a:gridCol>
                <a:gridCol w="1114404">
                  <a:extLst>
                    <a:ext uri="{9D8B030D-6E8A-4147-A177-3AD203B41FA5}">
                      <a16:colId xmlns:a16="http://schemas.microsoft.com/office/drawing/2014/main" xmlns="" val="20001"/>
                    </a:ext>
                  </a:extLst>
                </a:gridCol>
                <a:gridCol w="1621039">
                  <a:extLst>
                    <a:ext uri="{9D8B030D-6E8A-4147-A177-3AD203B41FA5}">
                      <a16:colId xmlns:a16="http://schemas.microsoft.com/office/drawing/2014/main" xmlns="" val="20002"/>
                    </a:ext>
                  </a:extLst>
                </a:gridCol>
              </a:tblGrid>
              <a:tr h="416098">
                <a:tc>
                  <a:txBody>
                    <a:bodyPr/>
                    <a:lstStyle/>
                    <a:p>
                      <a:pPr algn="ctr">
                        <a:lnSpc>
                          <a:spcPct val="150000"/>
                        </a:lnSpc>
                      </a:pPr>
                      <a:r>
                        <a:rPr lang="en-GB" sz="1200" dirty="0">
                          <a:solidFill>
                            <a:schemeClr val="bg1"/>
                          </a:solidFill>
                          <a:latin typeface="Times New Roman" pitchFamily="18" charset="0"/>
                          <a:cs typeface="Times New Roman" pitchFamily="18" charset="0"/>
                        </a:rPr>
                        <a:t>Course</a:t>
                      </a:r>
                    </a:p>
                  </a:txBody>
                  <a:tcPr marL="86627" marR="86627" marT="43891" marB="43891" anchor="ctr"/>
                </a:tc>
                <a:tc>
                  <a:txBody>
                    <a:bodyPr/>
                    <a:lstStyle/>
                    <a:p>
                      <a:pPr algn="ctr">
                        <a:lnSpc>
                          <a:spcPct val="150000"/>
                        </a:lnSpc>
                      </a:pPr>
                      <a:r>
                        <a:rPr lang="en-GB" sz="1200" dirty="0">
                          <a:solidFill>
                            <a:schemeClr val="bg1"/>
                          </a:solidFill>
                          <a:latin typeface="Times New Roman" pitchFamily="18" charset="0"/>
                          <a:cs typeface="Times New Roman" pitchFamily="18" charset="0"/>
                        </a:rPr>
                        <a:t>Organization</a:t>
                      </a:r>
                    </a:p>
                  </a:txBody>
                  <a:tcPr marL="86627" marR="86627" marT="43891" marB="43891" anchor="ctr"/>
                </a:tc>
                <a:tc>
                  <a:txBody>
                    <a:bodyPr/>
                    <a:lstStyle/>
                    <a:p>
                      <a:pPr algn="ctr">
                        <a:lnSpc>
                          <a:spcPct val="150000"/>
                        </a:lnSpc>
                      </a:pPr>
                      <a:r>
                        <a:rPr lang="en-GB" sz="1200" dirty="0">
                          <a:solidFill>
                            <a:schemeClr val="bg1"/>
                          </a:solidFill>
                          <a:latin typeface="Times New Roman" pitchFamily="18" charset="0"/>
                          <a:cs typeface="Times New Roman" pitchFamily="18" charset="0"/>
                        </a:rPr>
                        <a:t>Dates</a:t>
                      </a:r>
                    </a:p>
                  </a:txBody>
                  <a:tcPr marL="86627" marR="86627" marT="43891" marB="43891" anchor="ctr"/>
                </a:tc>
                <a:extLst>
                  <a:ext uri="{0D108BD9-81ED-4DB2-BD59-A6C34878D82A}">
                    <a16:rowId xmlns:a16="http://schemas.microsoft.com/office/drawing/2014/main" xmlns="" val="10000"/>
                  </a:ext>
                </a:extLst>
              </a:tr>
              <a:tr h="927116">
                <a:tc>
                  <a:txBody>
                    <a:bodyPr/>
                    <a:lstStyle/>
                    <a:p>
                      <a:pPr marL="0" marR="0" algn="l">
                        <a:lnSpc>
                          <a:spcPct val="115000"/>
                        </a:lnSpc>
                        <a:spcBef>
                          <a:spcPts val="0"/>
                        </a:spcBef>
                        <a:spcAft>
                          <a:spcPts val="0"/>
                        </a:spcAft>
                        <a:tabLst>
                          <a:tab pos="390525" algn="l"/>
                        </a:tabLst>
                      </a:pPr>
                      <a:r>
                        <a:rPr lang="en-US" sz="1200" dirty="0" smtClean="0">
                          <a:effectLst/>
                          <a:latin typeface="Times New Roman" pitchFamily="18" charset="0"/>
                          <a:ea typeface="Calibri"/>
                          <a:cs typeface="Times New Roman" pitchFamily="18" charset="0"/>
                        </a:rPr>
                        <a:t>Driver Improvement and Safety Course </a:t>
                      </a:r>
                      <a:endParaRPr lang="en-US" sz="1200" dirty="0">
                        <a:effectLst/>
                        <a:latin typeface="Times New Roman" pitchFamily="18" charset="0"/>
                        <a:ea typeface="Calibri"/>
                        <a:cs typeface="Times New Roman" pitchFamily="18" charset="0"/>
                      </a:endParaRPr>
                    </a:p>
                  </a:txBody>
                  <a:tcPr marL="64971" marR="64971" marT="0" marB="0"/>
                </a:tc>
                <a:tc>
                  <a:txBody>
                    <a:bodyPr/>
                    <a:lstStyle/>
                    <a:p>
                      <a:pPr marL="0" marR="0" algn="ctr">
                        <a:spcBef>
                          <a:spcPts val="0"/>
                        </a:spcBef>
                        <a:spcAft>
                          <a:spcPts val="0"/>
                        </a:spcAft>
                      </a:pPr>
                      <a:r>
                        <a:rPr lang="en-US" sz="1200" dirty="0" smtClean="0">
                          <a:effectLst/>
                          <a:latin typeface="Times New Roman" pitchFamily="18" charset="0"/>
                          <a:ea typeface="Times New Roman"/>
                          <a:cs typeface="Times New Roman" pitchFamily="18" charset="0"/>
                        </a:rPr>
                        <a:t>NPA</a:t>
                      </a:r>
                      <a:endParaRPr lang="en-US" sz="1200" dirty="0">
                        <a:effectLst/>
                        <a:latin typeface="Times New Roman" pitchFamily="18" charset="0"/>
                        <a:ea typeface="Times New Roman"/>
                        <a:cs typeface="Times New Roman" pitchFamily="18" charset="0"/>
                      </a:endParaRPr>
                    </a:p>
                  </a:txBody>
                  <a:tcPr marL="64971" marR="64971" marT="0" marB="0"/>
                </a:tc>
                <a:tc>
                  <a:txBody>
                    <a:bodyPr/>
                    <a:lstStyle/>
                    <a:p>
                      <a:pPr marL="0" marR="0" algn="ctr">
                        <a:lnSpc>
                          <a:spcPct val="115000"/>
                        </a:lnSpc>
                        <a:spcBef>
                          <a:spcPts val="0"/>
                        </a:spcBef>
                        <a:spcAft>
                          <a:spcPts val="0"/>
                        </a:spcAft>
                      </a:pPr>
                      <a:r>
                        <a:rPr lang="en-GB" sz="1200" dirty="0" smtClean="0">
                          <a:effectLst/>
                          <a:latin typeface="Times New Roman" pitchFamily="18" charset="0"/>
                          <a:ea typeface="Calibri"/>
                          <a:cs typeface="Times New Roman" pitchFamily="18" charset="0"/>
                        </a:rPr>
                        <a:t>5-8 May</a:t>
                      </a:r>
                      <a:endParaRPr lang="en-US" sz="1200" dirty="0">
                        <a:effectLst/>
                        <a:latin typeface="Times New Roman" pitchFamily="18" charset="0"/>
                        <a:ea typeface="Calibri"/>
                        <a:cs typeface="Times New Roman" pitchFamily="18" charset="0"/>
                      </a:endParaRPr>
                    </a:p>
                  </a:txBody>
                  <a:tcPr marL="64971" marR="64971" marT="0" marB="0"/>
                </a:tc>
              </a:tr>
              <a:tr h="966693">
                <a:tc>
                  <a:txBody>
                    <a:bodyPr/>
                    <a:lstStyle/>
                    <a:p>
                      <a:pPr marL="0" marR="0" algn="l">
                        <a:lnSpc>
                          <a:spcPct val="115000"/>
                        </a:lnSpc>
                        <a:spcBef>
                          <a:spcPts val="0"/>
                        </a:spcBef>
                        <a:spcAft>
                          <a:spcPts val="0"/>
                        </a:spcAft>
                        <a:tabLst>
                          <a:tab pos="390525" algn="l"/>
                        </a:tabLst>
                      </a:pPr>
                      <a:r>
                        <a:rPr lang="en-US" sz="1200" dirty="0" smtClean="0">
                          <a:effectLst/>
                          <a:latin typeface="Times New Roman" pitchFamily="18" charset="0"/>
                          <a:ea typeface="Calibri"/>
                          <a:cs typeface="Times New Roman" pitchFamily="18" charset="0"/>
                        </a:rPr>
                        <a:t>Other Situation Violence (OSV)</a:t>
                      </a:r>
                      <a:r>
                        <a:rPr lang="en-US" sz="1200" baseline="0" dirty="0" smtClean="0">
                          <a:effectLst/>
                          <a:latin typeface="Times New Roman" pitchFamily="18" charset="0"/>
                          <a:ea typeface="Calibri"/>
                          <a:cs typeface="Times New Roman" pitchFamily="18" charset="0"/>
                        </a:rPr>
                        <a:t>, Armed Conflict and International Law for Practitioner </a:t>
                      </a:r>
                    </a:p>
                  </a:txBody>
                  <a:tcPr marL="64971" marR="64971" marT="0" marB="0"/>
                </a:tc>
                <a:tc>
                  <a:txBody>
                    <a:bodyPr/>
                    <a:lstStyle/>
                    <a:p>
                      <a:pPr marL="0" marR="0" algn="ctr">
                        <a:spcBef>
                          <a:spcPts val="0"/>
                        </a:spcBef>
                        <a:spcAft>
                          <a:spcPts val="0"/>
                        </a:spcAft>
                      </a:pPr>
                      <a:r>
                        <a:rPr lang="en-US" sz="1200" dirty="0" smtClean="0">
                          <a:effectLst/>
                          <a:latin typeface="Times New Roman" pitchFamily="18" charset="0"/>
                          <a:ea typeface="Times New Roman"/>
                          <a:cs typeface="Times New Roman" pitchFamily="18" charset="0"/>
                        </a:rPr>
                        <a:t>ICRC</a:t>
                      </a:r>
                      <a:endParaRPr lang="en-US" sz="1200" dirty="0">
                        <a:effectLst/>
                        <a:latin typeface="Times New Roman" pitchFamily="18" charset="0"/>
                        <a:ea typeface="Times New Roman"/>
                        <a:cs typeface="Times New Roman" pitchFamily="18" charset="0"/>
                      </a:endParaRPr>
                    </a:p>
                  </a:txBody>
                  <a:tcPr marL="64971" marR="64971" marT="0" marB="0"/>
                </a:tc>
                <a:tc>
                  <a:txBody>
                    <a:bodyPr/>
                    <a:lstStyle/>
                    <a:p>
                      <a:pPr marL="0" marR="0" algn="ctr">
                        <a:lnSpc>
                          <a:spcPct val="115000"/>
                        </a:lnSpc>
                        <a:spcBef>
                          <a:spcPts val="0"/>
                        </a:spcBef>
                        <a:spcAft>
                          <a:spcPts val="0"/>
                        </a:spcAft>
                      </a:pPr>
                      <a:r>
                        <a:rPr lang="en-GB" sz="1200" dirty="0" smtClean="0">
                          <a:effectLst/>
                          <a:latin typeface="Times New Roman" pitchFamily="18" charset="0"/>
                          <a:ea typeface="Calibri"/>
                          <a:cs typeface="Times New Roman" pitchFamily="18" charset="0"/>
                        </a:rPr>
                        <a:t>20-22 May</a:t>
                      </a:r>
                      <a:endParaRPr lang="en-US" sz="1200" dirty="0">
                        <a:effectLst/>
                        <a:latin typeface="Times New Roman" pitchFamily="18" charset="0"/>
                        <a:ea typeface="Calibri"/>
                        <a:cs typeface="Times New Roman" pitchFamily="18" charset="0"/>
                      </a:endParaRPr>
                    </a:p>
                  </a:txBody>
                  <a:tcPr marL="64971" marR="64971" marT="0" marB="0"/>
                </a:tc>
              </a:tr>
              <a:tr h="966693">
                <a:tc>
                  <a:txBody>
                    <a:bodyPr/>
                    <a:lstStyle/>
                    <a:p>
                      <a:pPr marL="0" marR="0" algn="l">
                        <a:lnSpc>
                          <a:spcPct val="115000"/>
                        </a:lnSpc>
                        <a:spcBef>
                          <a:spcPts val="0"/>
                        </a:spcBef>
                        <a:spcAft>
                          <a:spcPts val="0"/>
                        </a:spcAft>
                        <a:tabLst>
                          <a:tab pos="390525" algn="l"/>
                        </a:tabLst>
                      </a:pPr>
                      <a:endParaRPr lang="en-US" sz="1200" dirty="0" smtClean="0">
                        <a:effectLst/>
                        <a:latin typeface="Times New Roman" pitchFamily="18" charset="0"/>
                        <a:ea typeface="Calibri"/>
                        <a:cs typeface="Times New Roman" pitchFamily="18" charset="0"/>
                      </a:endParaRPr>
                    </a:p>
                    <a:p>
                      <a:pPr marL="0" marR="0" algn="l">
                        <a:lnSpc>
                          <a:spcPct val="115000"/>
                        </a:lnSpc>
                        <a:spcBef>
                          <a:spcPts val="0"/>
                        </a:spcBef>
                        <a:spcAft>
                          <a:spcPts val="0"/>
                        </a:spcAft>
                        <a:tabLst>
                          <a:tab pos="390525" algn="l"/>
                        </a:tabLst>
                      </a:pPr>
                      <a:r>
                        <a:rPr lang="en-US" sz="1200" dirty="0" smtClean="0">
                          <a:effectLst/>
                          <a:latin typeface="Times New Roman" pitchFamily="18" charset="0"/>
                          <a:ea typeface="Calibri"/>
                          <a:cs typeface="Times New Roman" pitchFamily="18" charset="0"/>
                        </a:rPr>
                        <a:t>The Use of Technology</a:t>
                      </a:r>
                      <a:r>
                        <a:rPr lang="en-US" sz="1200" baseline="0" dirty="0" smtClean="0">
                          <a:effectLst/>
                          <a:latin typeface="Times New Roman" pitchFamily="18" charset="0"/>
                          <a:ea typeface="Calibri"/>
                          <a:cs typeface="Times New Roman" pitchFamily="18" charset="0"/>
                        </a:rPr>
                        <a:t> Tools in Investigation for Officers </a:t>
                      </a:r>
                      <a:endParaRPr lang="en-US" sz="1200" dirty="0">
                        <a:effectLst/>
                        <a:latin typeface="Times New Roman" pitchFamily="18" charset="0"/>
                        <a:ea typeface="Calibri"/>
                        <a:cs typeface="Times New Roman" pitchFamily="18" charset="0"/>
                      </a:endParaRPr>
                    </a:p>
                  </a:txBody>
                  <a:tcPr marL="64971" marR="64971" marT="0" marB="0"/>
                </a:tc>
                <a:tc>
                  <a:txBody>
                    <a:bodyPr/>
                    <a:lstStyle/>
                    <a:p>
                      <a:pPr marL="0" marR="0" algn="ctr">
                        <a:spcBef>
                          <a:spcPts val="0"/>
                        </a:spcBef>
                        <a:spcAft>
                          <a:spcPts val="0"/>
                        </a:spcAft>
                      </a:pPr>
                      <a:r>
                        <a:rPr lang="en-US" sz="1200" dirty="0" smtClean="0">
                          <a:effectLst/>
                          <a:latin typeface="Times New Roman" pitchFamily="18" charset="0"/>
                          <a:ea typeface="Times New Roman"/>
                          <a:cs typeface="Times New Roman" pitchFamily="18" charset="0"/>
                        </a:rPr>
                        <a:t>NPA</a:t>
                      </a:r>
                      <a:endParaRPr lang="en-US" sz="1200" dirty="0">
                        <a:effectLst/>
                        <a:latin typeface="Times New Roman" pitchFamily="18" charset="0"/>
                        <a:ea typeface="Times New Roman"/>
                        <a:cs typeface="Times New Roman" pitchFamily="18" charset="0"/>
                      </a:endParaRPr>
                    </a:p>
                  </a:txBody>
                  <a:tcPr marL="64971" marR="64971" marT="0" marB="0"/>
                </a:tc>
                <a:tc>
                  <a:txBody>
                    <a:bodyPr/>
                    <a:lstStyle/>
                    <a:p>
                      <a:pPr marL="0" marR="0" algn="ctr">
                        <a:lnSpc>
                          <a:spcPct val="115000"/>
                        </a:lnSpc>
                        <a:spcBef>
                          <a:spcPts val="0"/>
                        </a:spcBef>
                        <a:spcAft>
                          <a:spcPts val="0"/>
                        </a:spcAft>
                      </a:pPr>
                      <a:r>
                        <a:rPr lang="en-GB" sz="1200" dirty="0" smtClean="0">
                          <a:effectLst/>
                          <a:latin typeface="Times New Roman" pitchFamily="18" charset="0"/>
                          <a:ea typeface="Calibri"/>
                          <a:cs typeface="Times New Roman" pitchFamily="18" charset="0"/>
                        </a:rPr>
                        <a:t>2-4 June</a:t>
                      </a:r>
                    </a:p>
                  </a:txBody>
                  <a:tcPr marL="64971" marR="64971" marT="0" marB="0"/>
                </a:tc>
              </a:tr>
            </a:tbl>
          </a:graphicData>
        </a:graphic>
      </p:graphicFrame>
      <p:sp>
        <p:nvSpPr>
          <p:cNvPr id="12" name="TextBox 11"/>
          <p:cNvSpPr txBox="1"/>
          <p:nvPr/>
        </p:nvSpPr>
        <p:spPr>
          <a:xfrm>
            <a:off x="4933950" y="1752600"/>
            <a:ext cx="1836821" cy="4150783"/>
          </a:xfrm>
          <a:prstGeom prst="rect">
            <a:avLst/>
          </a:prstGeom>
          <a:noFill/>
        </p:spPr>
        <p:txBody>
          <a:bodyPr wrap="square" lIns="87279" tIns="43640" rIns="87279" bIns="43640" rtlCol="0" anchor="ctr">
            <a:spAutoFit/>
          </a:bodyPr>
          <a:lstStyle/>
          <a:p>
            <a:pPr algn="just"/>
            <a:r>
              <a:rPr lang="en-US" sz="1200" dirty="0">
                <a:solidFill>
                  <a:srgbClr val="002060"/>
                </a:solidFill>
                <a:latin typeface="Times New Roman" pitchFamily="18" charset="0"/>
                <a:cs typeface="Times New Roman" pitchFamily="18" charset="0"/>
              </a:rPr>
              <a:t>The National Police Academy continues to play a vital role in strengthening the capacity of senior law enforcement personnel. As part of its ongoing training program, the Academy organizes workshops for officers from a wide array of organizations, including the Police, Military Intelligence, ISI, NAB, FIA, PAF, Rangers, IB, FC, Frontier Corps, NPB, NACTA, State Bank, FBR, ASF, CAA, and Prisons. These sessions focus on enhancing inter-agency collaboration, professional skills, and leadership capabilities.</a:t>
            </a:r>
            <a:endParaRPr lang="en-GB" sz="1200" dirty="0">
              <a:solidFill>
                <a:srgbClr val="002060"/>
              </a:solidFill>
              <a:latin typeface="Times New Roman" pitchFamily="18" charset="0"/>
              <a:cs typeface="Times New Roman" pitchFamily="18" charset="0"/>
            </a:endParaRPr>
          </a:p>
        </p:txBody>
      </p:sp>
      <p:cxnSp>
        <p:nvCxnSpPr>
          <p:cNvPr id="14" name="Straight Connector 13"/>
          <p:cNvCxnSpPr/>
          <p:nvPr/>
        </p:nvCxnSpPr>
        <p:spPr>
          <a:xfrm>
            <a:off x="76200" y="304800"/>
            <a:ext cx="53170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6200" y="1523998"/>
            <a:ext cx="531708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08600" y="5257800"/>
            <a:ext cx="4539600" cy="1162914"/>
          </a:xfrm>
          <a:prstGeom prst="rect">
            <a:avLst/>
          </a:prstGeom>
        </p:spPr>
        <p:txBody>
          <a:bodyPr wrap="square" lIns="87279" tIns="43640" rIns="87279" bIns="43640">
            <a:spAutoFit/>
          </a:bodyPr>
          <a:lstStyle/>
          <a:p>
            <a:pPr lvl="0" algn="just">
              <a:lnSpc>
                <a:spcPct val="150000"/>
              </a:lnSpc>
            </a:pPr>
            <a:r>
              <a:rPr lang="en-US" sz="1200" dirty="0" smtClean="0">
                <a:solidFill>
                  <a:srgbClr val="002060"/>
                </a:solidFill>
                <a:latin typeface="Times New Roman" pitchFamily="18" charset="0"/>
                <a:cs typeface="Times New Roman" pitchFamily="18" charset="0"/>
              </a:rPr>
              <a:t>The </a:t>
            </a:r>
            <a:r>
              <a:rPr lang="en-US" sz="1200" dirty="0">
                <a:solidFill>
                  <a:srgbClr val="002060"/>
                </a:solidFill>
                <a:latin typeface="Times New Roman" pitchFamily="18" charset="0"/>
                <a:cs typeface="Times New Roman" pitchFamily="18" charset="0"/>
              </a:rPr>
              <a:t>academy trained </a:t>
            </a:r>
            <a:r>
              <a:rPr lang="en-US" sz="1200" dirty="0" smtClean="0">
                <a:solidFill>
                  <a:srgbClr val="002060"/>
                </a:solidFill>
                <a:latin typeface="Times New Roman" pitchFamily="18" charset="0"/>
                <a:cs typeface="Times New Roman" pitchFamily="18" charset="0"/>
              </a:rPr>
              <a:t>45 officers </a:t>
            </a:r>
            <a:r>
              <a:rPr lang="en-US" sz="1200" dirty="0">
                <a:solidFill>
                  <a:srgbClr val="002060"/>
                </a:solidFill>
                <a:latin typeface="Times New Roman" pitchFamily="18" charset="0"/>
                <a:cs typeface="Times New Roman" pitchFamily="18" charset="0"/>
              </a:rPr>
              <a:t>in  </a:t>
            </a:r>
            <a:r>
              <a:rPr lang="en-US" sz="1200" b="1" dirty="0" smtClean="0">
                <a:solidFill>
                  <a:srgbClr val="002060"/>
                </a:solidFill>
                <a:latin typeface="Times New Roman" pitchFamily="18" charset="0"/>
                <a:cs typeface="Times New Roman" pitchFamily="18" charset="0"/>
              </a:rPr>
              <a:t>January 2025– June 2025  </a:t>
            </a:r>
            <a:r>
              <a:rPr lang="en-US" sz="1200" dirty="0">
                <a:solidFill>
                  <a:srgbClr val="002060"/>
                </a:solidFill>
                <a:latin typeface="Times New Roman" pitchFamily="18" charset="0"/>
                <a:cs typeface="Times New Roman" pitchFamily="18" charset="0"/>
              </a:rPr>
              <a:t>through </a:t>
            </a:r>
            <a:r>
              <a:rPr lang="en-US" sz="1200" dirty="0" smtClean="0">
                <a:solidFill>
                  <a:srgbClr val="002060"/>
                </a:solidFill>
                <a:latin typeface="Times New Roman" pitchFamily="18" charset="0"/>
                <a:cs typeface="Times New Roman" pitchFamily="18" charset="0"/>
              </a:rPr>
              <a:t>workshops programs</a:t>
            </a:r>
            <a:r>
              <a:rPr lang="en-US" sz="1200" dirty="0">
                <a:solidFill>
                  <a:srgbClr val="002060"/>
                </a:solidFill>
                <a:latin typeface="Times New Roman" pitchFamily="18" charset="0"/>
                <a:cs typeface="Times New Roman" pitchFamily="18" charset="0"/>
              </a:rPr>
              <a:t>. Every year officers from around </a:t>
            </a:r>
            <a:r>
              <a:rPr lang="en-US" sz="1200" b="1" dirty="0">
                <a:solidFill>
                  <a:srgbClr val="002060"/>
                </a:solidFill>
                <a:latin typeface="Times New Roman" pitchFamily="18" charset="0"/>
                <a:cs typeface="Times New Roman" pitchFamily="18" charset="0"/>
              </a:rPr>
              <a:t>30 </a:t>
            </a:r>
            <a:r>
              <a:rPr lang="en-US" sz="1200" dirty="0">
                <a:solidFill>
                  <a:srgbClr val="002060"/>
                </a:solidFill>
                <a:latin typeface="Times New Roman" pitchFamily="18" charset="0"/>
                <a:cs typeface="Times New Roman" pitchFamily="18" charset="0"/>
              </a:rPr>
              <a:t>Law Enforcement Agencies and other organizations of Pakistan are invited to attend </a:t>
            </a:r>
            <a:r>
              <a:rPr lang="en-US" sz="1200" dirty="0" smtClean="0">
                <a:solidFill>
                  <a:srgbClr val="002060"/>
                </a:solidFill>
                <a:latin typeface="Times New Roman" pitchFamily="18" charset="0"/>
                <a:cs typeface="Times New Roman" pitchFamily="18" charset="0"/>
              </a:rPr>
              <a:t>Workshops at </a:t>
            </a:r>
            <a:r>
              <a:rPr lang="en-US" sz="1200" dirty="0">
                <a:solidFill>
                  <a:srgbClr val="002060"/>
                </a:solidFill>
                <a:latin typeface="Times New Roman" pitchFamily="18" charset="0"/>
                <a:cs typeface="Times New Roman" pitchFamily="18" charset="0"/>
              </a:rPr>
              <a:t>NPA.</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6825757"/>
            <a:ext cx="2220065" cy="148004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5920" y="6809509"/>
            <a:ext cx="2127020" cy="149629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6809509"/>
            <a:ext cx="2057400" cy="1496291"/>
          </a:xfrm>
          <a:prstGeom prst="rect">
            <a:avLst/>
          </a:prstGeom>
        </p:spPr>
      </p:pic>
      <p:sp>
        <p:nvSpPr>
          <p:cNvPr id="15" name="Rectangle 14"/>
          <p:cNvSpPr/>
          <p:nvPr/>
        </p:nvSpPr>
        <p:spPr>
          <a:xfrm>
            <a:off x="5676461" y="386100"/>
            <a:ext cx="673941" cy="1057815"/>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spTree>
    <p:extLst>
      <p:ext uri="{BB962C8B-B14F-4D97-AF65-F5344CB8AC3E}">
        <p14:creationId xmlns:p14="http://schemas.microsoft.com/office/powerpoint/2010/main" val="2570475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1752600" y="1295400"/>
            <a:ext cx="5029200" cy="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752600" y="601980"/>
            <a:ext cx="5029198" cy="461655"/>
          </a:xfrm>
          <a:prstGeom prst="rect">
            <a:avLst/>
          </a:prstGeom>
          <a:solidFill>
            <a:srgbClr val="102540"/>
          </a:solidFill>
        </p:spPr>
        <p:txBody>
          <a:bodyPr wrap="square" lIns="91430" tIns="45715" rIns="91430" bIns="45715" rtlCol="0" anchor="ctr">
            <a:spAutoFit/>
          </a:bodyPr>
          <a:lstStyle/>
          <a:p>
            <a:r>
              <a:rPr lang="en-US" sz="2400" dirty="0">
                <a:solidFill>
                  <a:schemeClr val="bg1"/>
                </a:solidFill>
                <a:latin typeface="Times New Roman" pitchFamily="18" charset="0"/>
                <a:cs typeface="Times New Roman" pitchFamily="18" charset="0"/>
              </a:rPr>
              <a:t>NATIONAL POLICE ACADEMY</a:t>
            </a:r>
          </a:p>
        </p:txBody>
      </p:sp>
      <p:sp>
        <p:nvSpPr>
          <p:cNvPr id="11" name="Rectangle 10"/>
          <p:cNvSpPr/>
          <p:nvPr/>
        </p:nvSpPr>
        <p:spPr>
          <a:xfrm>
            <a:off x="108599" y="8839200"/>
            <a:ext cx="6673201"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smtClean="0">
                <a:latin typeface="Times New Roman" pitchFamily="18" charset="0"/>
                <a:cs typeface="Times New Roman" pitchFamily="18" charset="0"/>
              </a:rPr>
              <a:t>22</a:t>
            </a:r>
            <a:endParaRPr lang="en-US" sz="900" dirty="0">
              <a:latin typeface="Times New Roman" pitchFamily="18" charset="0"/>
              <a:cs typeface="Times New Roman" pitchFamily="18" charset="0"/>
            </a:endParaRPr>
          </a:p>
        </p:txBody>
      </p:sp>
      <p:sp>
        <p:nvSpPr>
          <p:cNvPr id="12" name="Rectangle 11"/>
          <p:cNvSpPr/>
          <p:nvPr/>
        </p:nvSpPr>
        <p:spPr>
          <a:xfrm>
            <a:off x="36094" y="1524000"/>
            <a:ext cx="2097505" cy="5280242"/>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ctr"/>
            <a:r>
              <a:rPr lang="en-US" sz="1200" b="1" dirty="0">
                <a:solidFill>
                  <a:schemeClr val="bg1"/>
                </a:solidFill>
                <a:latin typeface="Times New Roman" pitchFamily="18" charset="0"/>
                <a:cs typeface="Times New Roman" pitchFamily="18" charset="0"/>
              </a:rPr>
              <a:t>National Police Academy</a:t>
            </a:r>
          </a:p>
          <a:p>
            <a:pPr algn="ctr"/>
            <a:endParaRPr lang="en-US" sz="1000" dirty="0" smtClean="0">
              <a:solidFill>
                <a:schemeClr val="bg1"/>
              </a:solidFill>
              <a:latin typeface="Times New Roman" pitchFamily="18" charset="0"/>
              <a:cs typeface="Times New Roman" pitchFamily="18" charset="0"/>
            </a:endParaRPr>
          </a:p>
          <a:p>
            <a:pPr algn="ctr"/>
            <a:endParaRPr lang="en-US" sz="1000" dirty="0">
              <a:solidFill>
                <a:schemeClr val="bg1"/>
              </a:solidFill>
              <a:latin typeface="Times New Roman" pitchFamily="18" charset="0"/>
              <a:cs typeface="Times New Roman" pitchFamily="18" charset="0"/>
            </a:endParaRPr>
          </a:p>
          <a:p>
            <a:pPr algn="ctr"/>
            <a:r>
              <a:rPr lang="en-US" sz="1000" b="1" dirty="0">
                <a:solidFill>
                  <a:schemeClr val="bg1"/>
                </a:solidFill>
                <a:latin typeface="Times New Roman" pitchFamily="18" charset="0"/>
                <a:cs typeface="Times New Roman" pitchFamily="18" charset="0"/>
              </a:rPr>
              <a:t>Commandant</a:t>
            </a:r>
          </a:p>
          <a:p>
            <a:pPr algn="ctr"/>
            <a:r>
              <a:rPr lang="en-US" sz="1000" i="1" dirty="0" err="1">
                <a:solidFill>
                  <a:schemeClr val="bg1"/>
                </a:solidFill>
                <a:latin typeface="Times New Roman" pitchFamily="18" charset="0"/>
                <a:cs typeface="Times New Roman" pitchFamily="18" charset="0"/>
              </a:rPr>
              <a:t>Mr</a:t>
            </a:r>
            <a:r>
              <a:rPr lang="en-US" sz="1000" i="1" dirty="0">
                <a:solidFill>
                  <a:schemeClr val="bg1"/>
                </a:solidFill>
                <a:latin typeface="Times New Roman" pitchFamily="18" charset="0"/>
                <a:cs typeface="Times New Roman" pitchFamily="18" charset="0"/>
              </a:rPr>
              <a:t> Muhammad </a:t>
            </a:r>
            <a:r>
              <a:rPr lang="en-US" sz="1000" i="1" dirty="0" smtClean="0">
                <a:solidFill>
                  <a:schemeClr val="bg1"/>
                </a:solidFill>
                <a:latin typeface="Times New Roman" pitchFamily="18" charset="0"/>
                <a:cs typeface="Times New Roman" pitchFamily="18" charset="0"/>
              </a:rPr>
              <a:t> </a:t>
            </a:r>
            <a:r>
              <a:rPr lang="en-US" sz="1000" i="1" dirty="0" err="1" smtClean="0">
                <a:solidFill>
                  <a:schemeClr val="bg1"/>
                </a:solidFill>
                <a:latin typeface="Times New Roman" pitchFamily="18" charset="0"/>
                <a:cs typeface="Times New Roman" pitchFamily="18" charset="0"/>
              </a:rPr>
              <a:t>Idrees</a:t>
            </a:r>
            <a:r>
              <a:rPr lang="en-US" sz="1000" i="1" dirty="0" smtClean="0">
                <a:solidFill>
                  <a:schemeClr val="bg1"/>
                </a:solidFill>
                <a:latin typeface="Times New Roman" pitchFamily="18" charset="0"/>
                <a:cs typeface="Times New Roman" pitchFamily="18" charset="0"/>
              </a:rPr>
              <a:t> Ahmed, </a:t>
            </a:r>
            <a:r>
              <a:rPr lang="en-US" sz="1000" i="1" dirty="0">
                <a:solidFill>
                  <a:schemeClr val="bg1"/>
                </a:solidFill>
                <a:latin typeface="Times New Roman" pitchFamily="18" charset="0"/>
                <a:cs typeface="Times New Roman" pitchFamily="18" charset="0"/>
              </a:rPr>
              <a:t>IGP</a:t>
            </a:r>
          </a:p>
          <a:p>
            <a:pPr algn="ctr"/>
            <a:endParaRPr lang="en-US" sz="1000" dirty="0" smtClean="0">
              <a:solidFill>
                <a:schemeClr val="bg1"/>
              </a:solidFill>
              <a:latin typeface="Times New Roman" pitchFamily="18" charset="0"/>
              <a:cs typeface="Times New Roman" pitchFamily="18" charset="0"/>
            </a:endParaRPr>
          </a:p>
          <a:p>
            <a:pPr algn="ctr"/>
            <a:endParaRPr lang="en-US" sz="1000" dirty="0">
              <a:solidFill>
                <a:schemeClr val="bg1"/>
              </a:solidFill>
              <a:latin typeface="Times New Roman" pitchFamily="18" charset="0"/>
              <a:cs typeface="Times New Roman" pitchFamily="18" charset="0"/>
            </a:endParaRPr>
          </a:p>
          <a:p>
            <a:pPr algn="ctr"/>
            <a:r>
              <a:rPr lang="en-US" sz="1000" b="1" dirty="0">
                <a:solidFill>
                  <a:schemeClr val="bg1"/>
                </a:solidFill>
                <a:latin typeface="Times New Roman" pitchFamily="18" charset="0"/>
                <a:cs typeface="Times New Roman" pitchFamily="18" charset="0"/>
              </a:rPr>
              <a:t>Deputy Commandant</a:t>
            </a:r>
          </a:p>
          <a:p>
            <a:pPr algn="ctr"/>
            <a:r>
              <a:rPr lang="en-US" sz="1000" i="1" dirty="0" err="1">
                <a:solidFill>
                  <a:schemeClr val="bg1"/>
                </a:solidFill>
                <a:latin typeface="Times New Roman" pitchFamily="18" charset="0"/>
                <a:cs typeface="Times New Roman" pitchFamily="18" charset="0"/>
              </a:rPr>
              <a:t>Mr</a:t>
            </a:r>
            <a:r>
              <a:rPr lang="en-US" sz="1000" i="1" dirty="0">
                <a:solidFill>
                  <a:schemeClr val="bg1"/>
                </a:solidFill>
                <a:latin typeface="Times New Roman" pitchFamily="18" charset="0"/>
                <a:cs typeface="Times New Roman" pitchFamily="18" charset="0"/>
              </a:rPr>
              <a:t>  </a:t>
            </a:r>
            <a:r>
              <a:rPr lang="en-US" sz="1000" i="1" dirty="0" err="1" smtClean="0">
                <a:solidFill>
                  <a:schemeClr val="bg1"/>
                </a:solidFill>
                <a:latin typeface="Times New Roman" pitchFamily="18" charset="0"/>
                <a:cs typeface="Times New Roman" pitchFamily="18" charset="0"/>
              </a:rPr>
              <a:t>Sarfraz</a:t>
            </a:r>
            <a:r>
              <a:rPr lang="en-US" sz="1000" i="1" dirty="0" smtClean="0">
                <a:solidFill>
                  <a:schemeClr val="bg1"/>
                </a:solidFill>
                <a:latin typeface="Times New Roman" pitchFamily="18" charset="0"/>
                <a:cs typeface="Times New Roman" pitchFamily="18" charset="0"/>
              </a:rPr>
              <a:t> Ahmed </a:t>
            </a:r>
            <a:r>
              <a:rPr lang="en-US" sz="1000" i="1" dirty="0" err="1" smtClean="0">
                <a:solidFill>
                  <a:schemeClr val="bg1"/>
                </a:solidFill>
                <a:latin typeface="Times New Roman" pitchFamily="18" charset="0"/>
                <a:cs typeface="Times New Roman" pitchFamily="18" charset="0"/>
              </a:rPr>
              <a:t>Falki</a:t>
            </a:r>
            <a:r>
              <a:rPr lang="en-US" sz="1000" i="1" dirty="0" smtClean="0">
                <a:solidFill>
                  <a:schemeClr val="bg1"/>
                </a:solidFill>
                <a:latin typeface="Times New Roman" pitchFamily="18" charset="0"/>
                <a:cs typeface="Times New Roman" pitchFamily="18" charset="0"/>
              </a:rPr>
              <a:t>, </a:t>
            </a:r>
            <a:r>
              <a:rPr lang="en-US" sz="1000" i="1" dirty="0">
                <a:solidFill>
                  <a:schemeClr val="bg1"/>
                </a:solidFill>
                <a:latin typeface="Times New Roman" pitchFamily="18" charset="0"/>
                <a:cs typeface="Times New Roman" pitchFamily="18" charset="0"/>
              </a:rPr>
              <a:t>DIG</a:t>
            </a:r>
          </a:p>
          <a:p>
            <a:pPr algn="ctr"/>
            <a:endParaRPr lang="en-US" sz="1000" dirty="0" smtClean="0">
              <a:solidFill>
                <a:schemeClr val="bg1"/>
              </a:solidFill>
              <a:latin typeface="Times New Roman" pitchFamily="18" charset="0"/>
              <a:cs typeface="Times New Roman" pitchFamily="18" charset="0"/>
            </a:endParaRPr>
          </a:p>
          <a:p>
            <a:pPr algn="ctr"/>
            <a:endParaRPr lang="en-US" sz="1000" dirty="0">
              <a:solidFill>
                <a:schemeClr val="bg1"/>
              </a:solidFill>
              <a:latin typeface="Times New Roman" pitchFamily="18" charset="0"/>
              <a:cs typeface="Times New Roman" pitchFamily="18" charset="0"/>
            </a:endParaRPr>
          </a:p>
          <a:p>
            <a:pPr algn="ctr"/>
            <a:r>
              <a:rPr lang="en-US" sz="1000" b="1" dirty="0">
                <a:solidFill>
                  <a:schemeClr val="bg1"/>
                </a:solidFill>
                <a:latin typeface="Times New Roman" pitchFamily="18" charset="0"/>
                <a:cs typeface="Times New Roman" pitchFamily="18" charset="0"/>
              </a:rPr>
              <a:t>DIG/ Director</a:t>
            </a:r>
          </a:p>
          <a:p>
            <a:pPr algn="ctr"/>
            <a:r>
              <a:rPr lang="en-US" sz="1000" b="1" dirty="0">
                <a:solidFill>
                  <a:schemeClr val="bg1"/>
                </a:solidFill>
                <a:latin typeface="Times New Roman" pitchFamily="18" charset="0"/>
                <a:cs typeface="Times New Roman" pitchFamily="18" charset="0"/>
              </a:rPr>
              <a:t>Central Planning &amp; Training Unit</a:t>
            </a:r>
          </a:p>
          <a:p>
            <a:pPr algn="ctr"/>
            <a:r>
              <a:rPr lang="en-US" sz="1000" i="1" dirty="0">
                <a:solidFill>
                  <a:schemeClr val="bg1"/>
                </a:solidFill>
                <a:latin typeface="Times New Roman" pitchFamily="18" charset="0"/>
                <a:cs typeface="Times New Roman" pitchFamily="18" charset="0"/>
              </a:rPr>
              <a:t>Mr. </a:t>
            </a:r>
            <a:r>
              <a:rPr lang="en-US" sz="1000" i="1" dirty="0" err="1" smtClean="0">
                <a:solidFill>
                  <a:schemeClr val="bg1"/>
                </a:solidFill>
                <a:latin typeface="Times New Roman" pitchFamily="18" charset="0"/>
                <a:cs typeface="Times New Roman" pitchFamily="18" charset="0"/>
              </a:rPr>
              <a:t>Haider</a:t>
            </a:r>
            <a:r>
              <a:rPr lang="en-US" sz="1000" i="1" dirty="0" smtClean="0">
                <a:solidFill>
                  <a:schemeClr val="bg1"/>
                </a:solidFill>
                <a:latin typeface="Times New Roman" pitchFamily="18" charset="0"/>
                <a:cs typeface="Times New Roman" pitchFamily="18" charset="0"/>
              </a:rPr>
              <a:t> Sultan, SSP</a:t>
            </a:r>
            <a:endParaRPr lang="en-US" sz="1000" i="1" dirty="0">
              <a:solidFill>
                <a:schemeClr val="bg1"/>
              </a:solidFill>
              <a:latin typeface="Times New Roman" pitchFamily="18" charset="0"/>
              <a:cs typeface="Times New Roman" pitchFamily="18" charset="0"/>
            </a:endParaRPr>
          </a:p>
          <a:p>
            <a:pPr algn="ctr"/>
            <a:endParaRPr lang="en-US" sz="1000" i="1" dirty="0" smtClean="0">
              <a:solidFill>
                <a:schemeClr val="bg1"/>
              </a:solidFill>
              <a:latin typeface="Times New Roman" pitchFamily="18" charset="0"/>
              <a:cs typeface="Times New Roman" pitchFamily="18" charset="0"/>
            </a:endParaRPr>
          </a:p>
          <a:p>
            <a:pPr algn="ctr"/>
            <a:endParaRPr lang="en-US" sz="1000" i="1" dirty="0">
              <a:solidFill>
                <a:schemeClr val="bg1"/>
              </a:solidFill>
              <a:latin typeface="Times New Roman" pitchFamily="18" charset="0"/>
              <a:cs typeface="Times New Roman" pitchFamily="18" charset="0"/>
            </a:endParaRPr>
          </a:p>
          <a:p>
            <a:pPr algn="ctr"/>
            <a:r>
              <a:rPr lang="en-US" sz="1000" b="1" dirty="0">
                <a:solidFill>
                  <a:schemeClr val="bg1"/>
                </a:solidFill>
                <a:latin typeface="Times New Roman" pitchFamily="18" charset="0"/>
                <a:cs typeface="Times New Roman" pitchFamily="18" charset="0"/>
              </a:rPr>
              <a:t>Course Commander</a:t>
            </a:r>
          </a:p>
          <a:p>
            <a:pPr algn="ctr"/>
            <a:r>
              <a:rPr lang="en-US" sz="1000" i="1" dirty="0" smtClean="0">
                <a:solidFill>
                  <a:schemeClr val="bg1"/>
                </a:solidFill>
                <a:latin typeface="Times New Roman" pitchFamily="18" charset="0"/>
                <a:cs typeface="Times New Roman" pitchFamily="18" charset="0"/>
              </a:rPr>
              <a:t>Mr. </a:t>
            </a:r>
            <a:r>
              <a:rPr lang="en-US" sz="1000" i="1" dirty="0" err="1" smtClean="0">
                <a:solidFill>
                  <a:schemeClr val="bg1"/>
                </a:solidFill>
                <a:latin typeface="Times New Roman" pitchFamily="18" charset="0"/>
                <a:cs typeface="Times New Roman" pitchFamily="18" charset="0"/>
              </a:rPr>
              <a:t>Fazl</a:t>
            </a:r>
            <a:r>
              <a:rPr lang="en-US" sz="1000" i="1" dirty="0" smtClean="0">
                <a:solidFill>
                  <a:schemeClr val="bg1"/>
                </a:solidFill>
                <a:latin typeface="Times New Roman" pitchFamily="18" charset="0"/>
                <a:cs typeface="Times New Roman" pitchFamily="18" charset="0"/>
              </a:rPr>
              <a:t>-</a:t>
            </a:r>
            <a:r>
              <a:rPr lang="en-US" sz="1000" i="1" dirty="0" err="1" smtClean="0">
                <a:solidFill>
                  <a:schemeClr val="bg1"/>
                </a:solidFill>
                <a:latin typeface="Times New Roman" pitchFamily="18" charset="0"/>
                <a:cs typeface="Times New Roman" pitchFamily="18" charset="0"/>
              </a:rPr>
              <a:t>i</a:t>
            </a:r>
            <a:r>
              <a:rPr lang="en-US" sz="1000" i="1" dirty="0" smtClean="0">
                <a:solidFill>
                  <a:schemeClr val="bg1"/>
                </a:solidFill>
                <a:latin typeface="Times New Roman" pitchFamily="18" charset="0"/>
                <a:cs typeface="Times New Roman" pitchFamily="18" charset="0"/>
              </a:rPr>
              <a:t>-Hamid, </a:t>
            </a:r>
            <a:r>
              <a:rPr lang="en-US" sz="1000" i="1" dirty="0">
                <a:solidFill>
                  <a:schemeClr val="bg1"/>
                </a:solidFill>
                <a:latin typeface="Times New Roman" pitchFamily="18" charset="0"/>
                <a:cs typeface="Times New Roman" pitchFamily="18" charset="0"/>
              </a:rPr>
              <a:t>SSP</a:t>
            </a:r>
          </a:p>
          <a:p>
            <a:pPr algn="ctr"/>
            <a:endParaRPr lang="en-US" sz="1000" i="1" dirty="0" smtClean="0">
              <a:solidFill>
                <a:schemeClr val="bg1"/>
              </a:solidFill>
              <a:latin typeface="Times New Roman" pitchFamily="18" charset="0"/>
              <a:cs typeface="Times New Roman" pitchFamily="18" charset="0"/>
            </a:endParaRPr>
          </a:p>
          <a:p>
            <a:pPr algn="ctr"/>
            <a:endParaRPr lang="en-US" sz="1000" i="1" dirty="0">
              <a:solidFill>
                <a:schemeClr val="bg1"/>
              </a:solidFill>
              <a:latin typeface="Times New Roman" pitchFamily="18" charset="0"/>
              <a:cs typeface="Times New Roman" pitchFamily="18" charset="0"/>
            </a:endParaRPr>
          </a:p>
          <a:p>
            <a:pPr algn="ctr"/>
            <a:r>
              <a:rPr lang="en-US" sz="1000" b="1" dirty="0">
                <a:solidFill>
                  <a:schemeClr val="bg1"/>
                </a:solidFill>
                <a:latin typeface="Times New Roman" pitchFamily="18" charset="0"/>
                <a:cs typeface="Times New Roman" pitchFamily="18" charset="0"/>
              </a:rPr>
              <a:t>Director</a:t>
            </a:r>
          </a:p>
          <a:p>
            <a:pPr algn="ctr"/>
            <a:r>
              <a:rPr lang="en-US" sz="1000" b="1" dirty="0">
                <a:solidFill>
                  <a:schemeClr val="bg1"/>
                </a:solidFill>
                <a:latin typeface="Times New Roman" pitchFamily="18" charset="0"/>
                <a:cs typeface="Times New Roman" pitchFamily="18" charset="0"/>
              </a:rPr>
              <a:t>Senior Command Course </a:t>
            </a:r>
            <a:r>
              <a:rPr lang="en-US" sz="1000" i="1" dirty="0" smtClean="0">
                <a:solidFill>
                  <a:schemeClr val="bg1"/>
                </a:solidFill>
                <a:latin typeface="Times New Roman" pitchFamily="18" charset="0"/>
                <a:cs typeface="Times New Roman" pitchFamily="18" charset="0"/>
              </a:rPr>
              <a:t>Ms. </a:t>
            </a:r>
            <a:r>
              <a:rPr lang="en-US" sz="1000" i="1" dirty="0" err="1" smtClean="0">
                <a:solidFill>
                  <a:schemeClr val="bg1"/>
                </a:solidFill>
                <a:latin typeface="Times New Roman" pitchFamily="18" charset="0"/>
                <a:cs typeface="Times New Roman" pitchFamily="18" charset="0"/>
              </a:rPr>
              <a:t>Shazia</a:t>
            </a:r>
            <a:r>
              <a:rPr lang="en-US" sz="1000" i="1" dirty="0" smtClean="0">
                <a:solidFill>
                  <a:schemeClr val="bg1"/>
                </a:solidFill>
                <a:latin typeface="Times New Roman" pitchFamily="18" charset="0"/>
                <a:cs typeface="Times New Roman" pitchFamily="18" charset="0"/>
              </a:rPr>
              <a:t> </a:t>
            </a:r>
            <a:r>
              <a:rPr lang="en-US" sz="1000" i="1" dirty="0" err="1" smtClean="0">
                <a:solidFill>
                  <a:schemeClr val="bg1"/>
                </a:solidFill>
                <a:latin typeface="Times New Roman" pitchFamily="18" charset="0"/>
                <a:cs typeface="Times New Roman" pitchFamily="18" charset="0"/>
              </a:rPr>
              <a:t>Sarwar</a:t>
            </a:r>
            <a:r>
              <a:rPr lang="en-US" sz="1000" i="1" dirty="0" smtClean="0">
                <a:solidFill>
                  <a:schemeClr val="bg1"/>
                </a:solidFill>
                <a:latin typeface="Times New Roman" pitchFamily="18" charset="0"/>
                <a:cs typeface="Times New Roman" pitchFamily="18" charset="0"/>
              </a:rPr>
              <a:t>, </a:t>
            </a:r>
            <a:r>
              <a:rPr lang="en-US" sz="1000" i="1" dirty="0">
                <a:solidFill>
                  <a:schemeClr val="bg1"/>
                </a:solidFill>
                <a:latin typeface="Times New Roman" pitchFamily="18" charset="0"/>
                <a:cs typeface="Times New Roman" pitchFamily="18" charset="0"/>
              </a:rPr>
              <a:t>SSP</a:t>
            </a:r>
          </a:p>
          <a:p>
            <a:pPr algn="ctr"/>
            <a:endParaRPr lang="en-US" sz="1000" i="1" dirty="0" smtClean="0">
              <a:solidFill>
                <a:schemeClr val="bg1"/>
              </a:solidFill>
              <a:latin typeface="Times New Roman" pitchFamily="18" charset="0"/>
              <a:cs typeface="Times New Roman" pitchFamily="18" charset="0"/>
            </a:endParaRPr>
          </a:p>
          <a:p>
            <a:pPr algn="ctr"/>
            <a:endParaRPr lang="en-US" sz="1000" i="1" dirty="0">
              <a:solidFill>
                <a:schemeClr val="bg1"/>
              </a:solidFill>
              <a:latin typeface="Times New Roman" pitchFamily="18" charset="0"/>
              <a:cs typeface="Times New Roman" pitchFamily="18" charset="0"/>
            </a:endParaRPr>
          </a:p>
          <a:p>
            <a:pPr algn="ctr"/>
            <a:r>
              <a:rPr lang="en-US" sz="1000" b="1" dirty="0">
                <a:solidFill>
                  <a:schemeClr val="bg1"/>
                </a:solidFill>
                <a:latin typeface="Times New Roman" pitchFamily="18" charset="0"/>
                <a:cs typeface="Times New Roman" pitchFamily="18" charset="0"/>
              </a:rPr>
              <a:t>Deputy Director Administration</a:t>
            </a:r>
          </a:p>
          <a:p>
            <a:pPr algn="ctr"/>
            <a:r>
              <a:rPr lang="en-US" sz="1000" i="1" dirty="0" smtClean="0">
                <a:solidFill>
                  <a:schemeClr val="bg1"/>
                </a:solidFill>
                <a:latin typeface="Times New Roman" pitchFamily="18" charset="0"/>
                <a:cs typeface="Times New Roman" pitchFamily="18" charset="0"/>
              </a:rPr>
              <a:t>Mr. Muhammad Farooq</a:t>
            </a:r>
            <a:endParaRPr lang="en-US" sz="1000" i="1" dirty="0">
              <a:solidFill>
                <a:schemeClr val="bg1"/>
              </a:solidFill>
              <a:latin typeface="Times New Roman" pitchFamily="18" charset="0"/>
              <a:cs typeface="Times New Roman" pitchFamily="18" charset="0"/>
            </a:endParaRPr>
          </a:p>
        </p:txBody>
      </p:sp>
      <p:sp>
        <p:nvSpPr>
          <p:cNvPr id="15" name="Rectangle 14"/>
          <p:cNvSpPr/>
          <p:nvPr/>
        </p:nvSpPr>
        <p:spPr>
          <a:xfrm>
            <a:off x="1981199" y="6940111"/>
            <a:ext cx="4820023" cy="1822889"/>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numCol="1" rtlCol="0" anchor="ctr"/>
          <a:lstStyle/>
          <a:p>
            <a:pPr algn="ctr"/>
            <a:r>
              <a:rPr lang="en-GB" sz="1000" dirty="0">
                <a:latin typeface="Times New Roman" pitchFamily="18" charset="0"/>
                <a:cs typeface="Times New Roman" pitchFamily="18" charset="0"/>
              </a:rPr>
              <a:t>THE BOARD OF GOVERNORS OF THE NATIONAL POLICE ACADEMY, ISLAMABAD</a:t>
            </a:r>
          </a:p>
          <a:p>
            <a:pPr algn="ctr"/>
            <a:r>
              <a:rPr lang="en-GB" sz="1000" dirty="0">
                <a:latin typeface="Times New Roman" pitchFamily="18" charset="0"/>
                <a:cs typeface="Times New Roman" pitchFamily="18" charset="0"/>
              </a:rPr>
              <a:t>National Police Academy Islamabad is administered by an autonomous board appointed by the government through ministry of interior and narcotics control and was duly registered under the Societies Registration Act, XXI of 1860 on 19</a:t>
            </a:r>
            <a:r>
              <a:rPr lang="en-GB" sz="1000" baseline="30000" dirty="0">
                <a:latin typeface="Times New Roman" pitchFamily="18" charset="0"/>
                <a:cs typeface="Times New Roman" pitchFamily="18" charset="0"/>
              </a:rPr>
              <a:t>th</a:t>
            </a:r>
            <a:r>
              <a:rPr lang="en-GB" sz="1000" dirty="0">
                <a:latin typeface="Times New Roman" pitchFamily="18" charset="0"/>
                <a:cs typeface="Times New Roman" pitchFamily="18" charset="0"/>
              </a:rPr>
              <a:t> February 1979 </a:t>
            </a:r>
          </a:p>
          <a:p>
            <a:pPr algn="ctr"/>
            <a:endParaRPr lang="en-GB" sz="1000" dirty="0">
              <a:latin typeface="Times New Roman" pitchFamily="18" charset="0"/>
              <a:cs typeface="Times New Roman" pitchFamily="18" charset="0"/>
            </a:endParaRPr>
          </a:p>
          <a:p>
            <a:pPr algn="ctr"/>
            <a:endParaRPr lang="en-GB" sz="1000" dirty="0">
              <a:latin typeface="Times New Roman" pitchFamily="18" charset="0"/>
              <a:cs typeface="Times New Roman" pitchFamily="18" charset="0"/>
            </a:endParaRPr>
          </a:p>
          <a:p>
            <a:pPr algn="ctr"/>
            <a:r>
              <a:rPr lang="en-GB" sz="1000" dirty="0">
                <a:latin typeface="Times New Roman" pitchFamily="18" charset="0"/>
                <a:cs typeface="Times New Roman" pitchFamily="18" charset="0"/>
              </a:rPr>
              <a:t>NATIONAL POLICE ACADEMY, ISLAMABAD</a:t>
            </a:r>
          </a:p>
          <a:p>
            <a:pPr algn="ctr"/>
            <a:r>
              <a:rPr lang="en-GB" sz="1000" dirty="0">
                <a:latin typeface="Times New Roman" pitchFamily="18" charset="0"/>
                <a:cs typeface="Times New Roman" pitchFamily="18" charset="0"/>
              </a:rPr>
              <a:t>SECTOR H-11, A K BROHI ROAD</a:t>
            </a:r>
          </a:p>
          <a:p>
            <a:pPr algn="ctr"/>
            <a:r>
              <a:rPr lang="en-GB" sz="1000" dirty="0">
                <a:solidFill>
                  <a:schemeClr val="bg1"/>
                </a:solidFill>
                <a:latin typeface="Times New Roman" pitchFamily="18" charset="0"/>
                <a:cs typeface="Times New Roman" pitchFamily="18" charset="0"/>
              </a:rPr>
              <a:t>www.npa.gov.pk</a:t>
            </a:r>
          </a:p>
          <a:p>
            <a:pPr algn="ctr"/>
            <a:r>
              <a:rPr lang="en-GB" sz="1000" dirty="0">
                <a:latin typeface="Times New Roman" pitchFamily="18" charset="0"/>
                <a:cs typeface="Times New Roman" pitchFamily="18" charset="0"/>
              </a:rPr>
              <a:t>Telephone 00 92 (0) 51 9257419-21</a:t>
            </a:r>
          </a:p>
          <a:p>
            <a:pPr algn="ctr"/>
            <a:r>
              <a:rPr lang="en-GB" sz="1000" dirty="0">
                <a:latin typeface="Times New Roman" pitchFamily="18" charset="0"/>
                <a:cs typeface="Times New Roman" pitchFamily="18" charset="0"/>
              </a:rPr>
              <a:t>Facsimile 00 92 (0) 51 9257414</a:t>
            </a:r>
          </a:p>
        </p:txBody>
      </p:sp>
      <p:sp>
        <p:nvSpPr>
          <p:cNvPr id="3" name="TextBox 2"/>
          <p:cNvSpPr txBox="1"/>
          <p:nvPr/>
        </p:nvSpPr>
        <p:spPr>
          <a:xfrm>
            <a:off x="36095" y="6857256"/>
            <a:ext cx="1851730" cy="1319239"/>
          </a:xfrm>
          <a:prstGeom prst="rect">
            <a:avLst/>
          </a:prstGeom>
          <a:noFill/>
        </p:spPr>
        <p:txBody>
          <a:bodyPr wrap="square" lIns="87279" tIns="43640" rIns="87279" bIns="43640" rtlCol="0" anchor="ctr">
            <a:spAutoFit/>
          </a:bodyPr>
          <a:lstStyle/>
          <a:p>
            <a:pPr algn="ctr"/>
            <a:r>
              <a:rPr lang="en-US" sz="1000" i="1" dirty="0" smtClean="0">
                <a:solidFill>
                  <a:srgbClr val="002060"/>
                </a:solidFill>
                <a:latin typeface="Times New Roman" pitchFamily="18" charset="0"/>
                <a:cs typeface="Times New Roman" pitchFamily="18" charset="0"/>
              </a:rPr>
              <a:t>Content</a:t>
            </a:r>
            <a:r>
              <a:rPr lang="en-US" sz="1000" i="1" dirty="0">
                <a:solidFill>
                  <a:srgbClr val="002060"/>
                </a:solidFill>
                <a:latin typeface="Times New Roman" pitchFamily="18" charset="0"/>
                <a:cs typeface="Times New Roman" pitchFamily="18" charset="0"/>
              </a:rPr>
              <a:t>, design &amp; composition</a:t>
            </a:r>
          </a:p>
          <a:p>
            <a:pPr algn="ctr"/>
            <a:r>
              <a:rPr lang="en-US" sz="1000" i="1" dirty="0">
                <a:solidFill>
                  <a:srgbClr val="002060"/>
                </a:solidFill>
                <a:latin typeface="Times New Roman" pitchFamily="18" charset="0"/>
                <a:cs typeface="Times New Roman" pitchFamily="18" charset="0"/>
              </a:rPr>
              <a:t>  </a:t>
            </a:r>
            <a:endParaRPr lang="en-GB" sz="1000" i="1" dirty="0">
              <a:solidFill>
                <a:srgbClr val="002060"/>
              </a:solidFill>
              <a:latin typeface="Times New Roman" pitchFamily="18" charset="0"/>
              <a:cs typeface="Times New Roman" pitchFamily="18" charset="0"/>
            </a:endParaRPr>
          </a:p>
          <a:p>
            <a:pPr algn="ctr"/>
            <a:r>
              <a:rPr lang="en-US" sz="1000" dirty="0" smtClean="0">
                <a:solidFill>
                  <a:srgbClr val="002060"/>
                </a:solidFill>
                <a:latin typeface="Times New Roman" pitchFamily="18" charset="0"/>
                <a:cs typeface="Times New Roman" pitchFamily="18" charset="0"/>
              </a:rPr>
              <a:t>Mr. </a:t>
            </a:r>
            <a:r>
              <a:rPr lang="en-US" sz="1000" dirty="0" err="1" smtClean="0">
                <a:solidFill>
                  <a:srgbClr val="002060"/>
                </a:solidFill>
                <a:latin typeface="Times New Roman" pitchFamily="18" charset="0"/>
                <a:cs typeface="Times New Roman" pitchFamily="18" charset="0"/>
              </a:rPr>
              <a:t>Fazl</a:t>
            </a:r>
            <a:r>
              <a:rPr lang="en-US" sz="1000" dirty="0" smtClean="0">
                <a:solidFill>
                  <a:srgbClr val="002060"/>
                </a:solidFill>
                <a:latin typeface="Times New Roman" pitchFamily="18" charset="0"/>
                <a:cs typeface="Times New Roman" pitchFamily="18" charset="0"/>
              </a:rPr>
              <a:t>-</a:t>
            </a:r>
            <a:r>
              <a:rPr lang="en-US" sz="1000" dirty="0" err="1" smtClean="0">
                <a:solidFill>
                  <a:srgbClr val="002060"/>
                </a:solidFill>
                <a:latin typeface="Times New Roman" pitchFamily="18" charset="0"/>
                <a:cs typeface="Times New Roman" pitchFamily="18" charset="0"/>
              </a:rPr>
              <a:t>i</a:t>
            </a:r>
            <a:r>
              <a:rPr lang="en-US" sz="1000" dirty="0" smtClean="0">
                <a:solidFill>
                  <a:srgbClr val="002060"/>
                </a:solidFill>
                <a:latin typeface="Times New Roman" pitchFamily="18" charset="0"/>
                <a:cs typeface="Times New Roman" pitchFamily="18" charset="0"/>
              </a:rPr>
              <a:t>-Hamid, PSP, SSP </a:t>
            </a:r>
          </a:p>
          <a:p>
            <a:pPr algn="ctr"/>
            <a:r>
              <a:rPr lang="en-US" sz="1000" dirty="0" smtClean="0">
                <a:solidFill>
                  <a:srgbClr val="002060"/>
                </a:solidFill>
                <a:latin typeface="Times New Roman" pitchFamily="18" charset="0"/>
                <a:cs typeface="Times New Roman" pitchFamily="18" charset="0"/>
              </a:rPr>
              <a:t>Course Commander</a:t>
            </a:r>
          </a:p>
          <a:p>
            <a:pPr algn="ctr"/>
            <a:endParaRPr lang="en-US" sz="1000" dirty="0">
              <a:solidFill>
                <a:srgbClr val="002060"/>
              </a:solidFill>
              <a:latin typeface="Times New Roman" pitchFamily="18" charset="0"/>
              <a:cs typeface="Times New Roman" pitchFamily="18" charset="0"/>
            </a:endParaRPr>
          </a:p>
          <a:p>
            <a:pPr algn="ctr"/>
            <a:r>
              <a:rPr lang="en-US" sz="1000" dirty="0" smtClean="0">
                <a:solidFill>
                  <a:srgbClr val="002060"/>
                </a:solidFill>
                <a:latin typeface="Times New Roman" pitchFamily="18" charset="0"/>
                <a:cs typeface="Times New Roman" pitchFamily="18" charset="0"/>
              </a:rPr>
              <a:t>Syed </a:t>
            </a:r>
            <a:r>
              <a:rPr lang="en-US" sz="1000" dirty="0" err="1" smtClean="0">
                <a:solidFill>
                  <a:srgbClr val="002060"/>
                </a:solidFill>
                <a:latin typeface="Times New Roman" pitchFamily="18" charset="0"/>
                <a:cs typeface="Times New Roman" pitchFamily="18" charset="0"/>
              </a:rPr>
              <a:t>Mazhar</a:t>
            </a:r>
            <a:r>
              <a:rPr lang="en-US" sz="1000" dirty="0" smtClean="0">
                <a:solidFill>
                  <a:srgbClr val="002060"/>
                </a:solidFill>
                <a:latin typeface="Times New Roman" pitchFamily="18" charset="0"/>
                <a:cs typeface="Times New Roman" pitchFamily="18" charset="0"/>
              </a:rPr>
              <a:t> </a:t>
            </a:r>
            <a:r>
              <a:rPr lang="en-US" sz="1000" dirty="0" err="1" smtClean="0">
                <a:solidFill>
                  <a:srgbClr val="002060"/>
                </a:solidFill>
                <a:latin typeface="Times New Roman" pitchFamily="18" charset="0"/>
                <a:cs typeface="Times New Roman" pitchFamily="18" charset="0"/>
              </a:rPr>
              <a:t>Hussain</a:t>
            </a:r>
            <a:r>
              <a:rPr lang="en-US" sz="1000" dirty="0" smtClean="0">
                <a:solidFill>
                  <a:srgbClr val="002060"/>
                </a:solidFill>
                <a:latin typeface="Times New Roman" pitchFamily="18" charset="0"/>
                <a:cs typeface="Times New Roman" pitchFamily="18" charset="0"/>
              </a:rPr>
              <a:t> </a:t>
            </a:r>
            <a:r>
              <a:rPr lang="en-US" sz="1000" dirty="0" err="1" smtClean="0">
                <a:solidFill>
                  <a:srgbClr val="002060"/>
                </a:solidFill>
                <a:latin typeface="Times New Roman" pitchFamily="18" charset="0"/>
                <a:cs typeface="Times New Roman" pitchFamily="18" charset="0"/>
              </a:rPr>
              <a:t>Kazmi</a:t>
            </a:r>
            <a:r>
              <a:rPr lang="en-US" sz="1000" dirty="0" smtClean="0">
                <a:solidFill>
                  <a:srgbClr val="002060"/>
                </a:solidFill>
                <a:latin typeface="Times New Roman" pitchFamily="18" charset="0"/>
                <a:cs typeface="Times New Roman" pitchFamily="18" charset="0"/>
              </a:rPr>
              <a:t>, DSP</a:t>
            </a:r>
          </a:p>
          <a:p>
            <a:pPr algn="ctr"/>
            <a:r>
              <a:rPr lang="en-US" sz="1000" dirty="0" smtClean="0">
                <a:solidFill>
                  <a:srgbClr val="002060"/>
                </a:solidFill>
                <a:latin typeface="Times New Roman" pitchFamily="18" charset="0"/>
                <a:cs typeface="Times New Roman" pitchFamily="18" charset="0"/>
              </a:rPr>
              <a:t>Assistant Director/CD</a:t>
            </a:r>
          </a:p>
        </p:txBody>
      </p:sp>
      <p:sp>
        <p:nvSpPr>
          <p:cNvPr id="14" name="Rectangle 13"/>
          <p:cNvSpPr/>
          <p:nvPr/>
        </p:nvSpPr>
        <p:spPr>
          <a:xfrm>
            <a:off x="4419600" y="2212848"/>
            <a:ext cx="2381937" cy="4572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1900" dirty="0">
                <a:latin typeface="Times New Roman" pitchFamily="18" charset="0"/>
                <a:cs typeface="Times New Roman" pitchFamily="18" charset="0"/>
              </a:rPr>
              <a:t>Vision</a:t>
            </a:r>
          </a:p>
        </p:txBody>
      </p:sp>
      <p:sp>
        <p:nvSpPr>
          <p:cNvPr id="17" name="Rectangle 16"/>
          <p:cNvSpPr/>
          <p:nvPr/>
        </p:nvSpPr>
        <p:spPr>
          <a:xfrm>
            <a:off x="4419600" y="4919472"/>
            <a:ext cx="2381622" cy="4572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1900" dirty="0">
                <a:latin typeface="Times New Roman" pitchFamily="18" charset="0"/>
                <a:cs typeface="Times New Roman" pitchFamily="18" charset="0"/>
              </a:rPr>
              <a:t>Mission</a:t>
            </a:r>
          </a:p>
        </p:txBody>
      </p:sp>
      <p:sp>
        <p:nvSpPr>
          <p:cNvPr id="2" name="TextBox 1"/>
          <p:cNvSpPr txBox="1"/>
          <p:nvPr/>
        </p:nvSpPr>
        <p:spPr>
          <a:xfrm>
            <a:off x="2743200" y="2743200"/>
            <a:ext cx="3970421" cy="2027125"/>
          </a:xfrm>
          <a:prstGeom prst="rect">
            <a:avLst/>
          </a:prstGeom>
          <a:noFill/>
        </p:spPr>
        <p:txBody>
          <a:bodyPr wrap="square" lIns="87279" tIns="43640" rIns="87279" bIns="43640" rtlCol="0">
            <a:spAutoFit/>
          </a:bodyPr>
          <a:lstStyle/>
          <a:p>
            <a:pPr algn="just">
              <a:lnSpc>
                <a:spcPct val="150000"/>
              </a:lnSpc>
            </a:pPr>
            <a:r>
              <a:rPr lang="en-US" sz="1200" b="1" dirty="0">
                <a:solidFill>
                  <a:srgbClr val="002060"/>
                </a:solidFill>
                <a:latin typeface="Times New Roman" pitchFamily="18" charset="0"/>
                <a:cs typeface="Times New Roman" pitchFamily="18" charset="0"/>
              </a:rPr>
              <a:t>To be a leading police training institute and a role model for all training institutes at national level imparting high quality training to in-service as well as newly recruited mid-level police managers. To uphold standards of performance, best practices reflecting values of a good public service organization and to be a center of excellence for all police training institutions. </a:t>
            </a:r>
          </a:p>
        </p:txBody>
      </p:sp>
      <p:sp>
        <p:nvSpPr>
          <p:cNvPr id="16" name="TextBox 15"/>
          <p:cNvSpPr txBox="1"/>
          <p:nvPr/>
        </p:nvSpPr>
        <p:spPr>
          <a:xfrm>
            <a:off x="2819400" y="5562600"/>
            <a:ext cx="3886200" cy="919129"/>
          </a:xfrm>
          <a:prstGeom prst="rect">
            <a:avLst/>
          </a:prstGeom>
          <a:noFill/>
        </p:spPr>
        <p:txBody>
          <a:bodyPr wrap="square" lIns="87279" tIns="43640" rIns="87279" bIns="43640" rtlCol="0" anchor="ctr">
            <a:spAutoFit/>
          </a:bodyPr>
          <a:lstStyle/>
          <a:p>
            <a:pPr algn="just">
              <a:lnSpc>
                <a:spcPct val="150000"/>
              </a:lnSpc>
            </a:pPr>
            <a:r>
              <a:rPr lang="en-US" sz="1200" b="1" dirty="0">
                <a:solidFill>
                  <a:srgbClr val="002060"/>
                </a:solidFill>
                <a:latin typeface="Times New Roman" pitchFamily="18" charset="0"/>
                <a:cs typeface="Times New Roman" pitchFamily="18" charset="0"/>
              </a:rPr>
              <a:t>Endowing police officers with  ideals of justice, integrity and professional excellence through transformative </a:t>
            </a:r>
            <a:r>
              <a:rPr lang="en-US" sz="1200" b="1" dirty="0" smtClean="0">
                <a:solidFill>
                  <a:srgbClr val="002060"/>
                </a:solidFill>
                <a:latin typeface="Times New Roman" pitchFamily="18" charset="0"/>
                <a:cs typeface="Times New Roman" pitchFamily="18" charset="0"/>
              </a:rPr>
              <a:t>training.</a:t>
            </a:r>
            <a:endParaRPr lang="en-US" sz="1200" b="1" dirty="0">
              <a:solidFill>
                <a:srgbClr val="002060"/>
              </a:solidFill>
              <a:latin typeface="Times New Roman" pitchFamily="18" charset="0"/>
              <a:cs typeface="Times New Roman" pitchFamily="18" charset="0"/>
            </a:endParaRPr>
          </a:p>
        </p:txBody>
      </p:sp>
      <p:cxnSp>
        <p:nvCxnSpPr>
          <p:cNvPr id="20" name="Straight Connector 19"/>
          <p:cNvCxnSpPr/>
          <p:nvPr/>
        </p:nvCxnSpPr>
        <p:spPr>
          <a:xfrm>
            <a:off x="1752600" y="304799"/>
            <a:ext cx="5029200"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2" descr="C:\Users\Dell 7010\Pictures\aussie-4.pn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601" y="94345"/>
            <a:ext cx="1339200" cy="13534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029200" y="1371600"/>
            <a:ext cx="1752599" cy="681499"/>
          </a:xfrm>
          <a:prstGeom prst="rect">
            <a:avLst/>
          </a:prstGeom>
          <a:solidFill>
            <a:srgbClr val="102540"/>
          </a:solidFill>
        </p:spPr>
        <p:txBody>
          <a:bodyPr wrap="square" lIns="95788" tIns="47894" rIns="95788" bIns="47894" rtlCol="0">
            <a:spAutoFit/>
          </a:bodyPr>
          <a:lstStyle/>
          <a:p>
            <a:r>
              <a:rPr lang="en-US" sz="1600" dirty="0">
                <a:solidFill>
                  <a:schemeClr val="bg1"/>
                </a:solidFill>
                <a:latin typeface="Times New Roman" pitchFamily="18" charset="0"/>
                <a:cs typeface="Times New Roman" pitchFamily="18" charset="0"/>
              </a:rPr>
              <a:t>NEWSLETTER</a:t>
            </a:r>
          </a:p>
          <a:p>
            <a:r>
              <a:rPr lang="en-US" sz="1200" dirty="0" smtClean="0">
                <a:solidFill>
                  <a:schemeClr val="bg1"/>
                </a:solidFill>
                <a:latin typeface="Times New Roman" pitchFamily="18" charset="0"/>
                <a:cs typeface="Times New Roman" pitchFamily="18" charset="0"/>
              </a:rPr>
              <a:t>JAN-2025-JUNE-2025</a:t>
            </a:r>
            <a:endParaRPr lang="en-US" sz="1200" dirty="0">
              <a:solidFill>
                <a:schemeClr val="bg1"/>
              </a:solidFill>
              <a:latin typeface="Times New Roman" pitchFamily="18" charset="0"/>
              <a:cs typeface="Times New Roman" pitchFamily="18" charset="0"/>
            </a:endParaRPr>
          </a:p>
          <a:p>
            <a:r>
              <a:rPr lang="en-US" sz="1000" dirty="0">
                <a:solidFill>
                  <a:schemeClr val="bg1"/>
                </a:solidFill>
                <a:latin typeface="Times New Roman" pitchFamily="18" charset="0"/>
                <a:cs typeface="Times New Roman" pitchFamily="18" charset="0"/>
              </a:rPr>
              <a:t>VOL </a:t>
            </a:r>
            <a:r>
              <a:rPr lang="en-US" sz="1000" dirty="0" smtClean="0">
                <a:solidFill>
                  <a:schemeClr val="bg1"/>
                </a:solidFill>
                <a:latin typeface="Times New Roman" pitchFamily="18" charset="0"/>
                <a:cs typeface="Times New Roman" pitchFamily="18" charset="0"/>
              </a:rPr>
              <a:t>07 </a:t>
            </a:r>
            <a:r>
              <a:rPr lang="en-US" sz="1000" dirty="0">
                <a:solidFill>
                  <a:schemeClr val="bg1"/>
                </a:solidFill>
                <a:latin typeface="Times New Roman" pitchFamily="18" charset="0"/>
                <a:cs typeface="Times New Roman" pitchFamily="18" charset="0"/>
              </a:rPr>
              <a:t>ISSUE </a:t>
            </a:r>
            <a:r>
              <a:rPr lang="en-US" sz="1000" dirty="0" smtClean="0">
                <a:solidFill>
                  <a:schemeClr val="bg1"/>
                </a:solidFill>
                <a:latin typeface="Times New Roman" pitchFamily="18" charset="0"/>
                <a:cs typeface="Times New Roman" pitchFamily="18" charset="0"/>
              </a:rPr>
              <a:t>01</a:t>
            </a:r>
            <a:endParaRPr lang="en-US" sz="1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6170454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371600" y="152400"/>
            <a:ext cx="541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319498" y="1270921"/>
            <a:ext cx="5386102" cy="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8233" y="8839200"/>
            <a:ext cx="6693568"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800" dirty="0" smtClean="0">
                <a:latin typeface="Times New Roman" pitchFamily="18" charset="0"/>
                <a:cs typeface="Times New Roman" pitchFamily="18" charset="0"/>
              </a:rPr>
              <a:t>3</a:t>
            </a:r>
            <a:endParaRPr lang="en-US" sz="800" dirty="0">
              <a:latin typeface="Times New Roman" pitchFamily="18" charset="0"/>
              <a:cs typeface="Times New Roman" pitchFamily="18" charset="0"/>
            </a:endParaRPr>
          </a:p>
        </p:txBody>
      </p:sp>
      <p:sp>
        <p:nvSpPr>
          <p:cNvPr id="9" name="TextBox 8"/>
          <p:cNvSpPr txBox="1"/>
          <p:nvPr/>
        </p:nvSpPr>
        <p:spPr>
          <a:xfrm>
            <a:off x="1371600" y="431778"/>
            <a:ext cx="5410200" cy="461655"/>
          </a:xfrm>
          <a:prstGeom prst="rect">
            <a:avLst/>
          </a:prstGeom>
          <a:solidFill>
            <a:srgbClr val="102540"/>
          </a:solidFill>
        </p:spPr>
        <p:txBody>
          <a:bodyPr wrap="square" lIns="91430" tIns="45715" rIns="91430" bIns="45715" rtlCol="0" anchor="ctr">
            <a:spAutoFit/>
          </a:bodyPr>
          <a:lstStyle/>
          <a:p>
            <a:r>
              <a:rPr lang="en-US" sz="2400" dirty="0" smtClean="0">
                <a:solidFill>
                  <a:schemeClr val="bg1"/>
                </a:solidFill>
                <a:latin typeface="Times New Roman" pitchFamily="18" charset="0"/>
                <a:cs typeface="Times New Roman" pitchFamily="18" charset="0"/>
              </a:rPr>
              <a:t>BOGs Meeting</a:t>
            </a:r>
            <a:endParaRPr lang="en-US" sz="1600" dirty="0">
              <a:solidFill>
                <a:schemeClr val="bg1"/>
              </a:solidFill>
              <a:latin typeface="Times New Roman" pitchFamily="18" charset="0"/>
              <a:cs typeface="Times New Roman" pitchFamily="18" charset="0"/>
            </a:endParaRPr>
          </a:p>
        </p:txBody>
      </p:sp>
      <p:sp>
        <p:nvSpPr>
          <p:cNvPr id="5" name="Rectangle 4"/>
          <p:cNvSpPr/>
          <p:nvPr/>
        </p:nvSpPr>
        <p:spPr>
          <a:xfrm>
            <a:off x="228601" y="1451286"/>
            <a:ext cx="2285999" cy="4797114"/>
          </a:xfrm>
          <a:prstGeom prst="rect">
            <a:avLst/>
          </a:prstGeom>
        </p:spPr>
        <p:txBody>
          <a:bodyPr wrap="square" lIns="87279" tIns="43640" rIns="87279" bIns="43640">
            <a:spAutoFit/>
          </a:bodyPr>
          <a:lstStyle/>
          <a:p>
            <a:pPr marL="228600" indent="-228600" algn="just">
              <a:lnSpc>
                <a:spcPct val="150000"/>
              </a:lnSpc>
              <a:buFont typeface="+mj-lt"/>
              <a:buAutoNum type="arabicPeriod" startAt="10"/>
            </a:pPr>
            <a:r>
              <a:rPr lang="en-US" sz="1200" dirty="0" smtClean="0">
                <a:solidFill>
                  <a:srgbClr val="002060"/>
                </a:solidFill>
                <a:latin typeface="Times New Roman" pitchFamily="18" charset="0"/>
                <a:cs typeface="Times New Roman" pitchFamily="18" charset="0"/>
              </a:rPr>
              <a:t>Approval </a:t>
            </a:r>
            <a:r>
              <a:rPr lang="en-US" sz="1200" dirty="0">
                <a:solidFill>
                  <a:srgbClr val="002060"/>
                </a:solidFill>
                <a:latin typeface="Times New Roman" pitchFamily="18" charset="0"/>
                <a:cs typeface="Times New Roman" pitchFamily="18" charset="0"/>
              </a:rPr>
              <a:t>of Module on Cyber Crime &amp; Employing the use of AI and IT in Policing &amp; Award of Degree to </a:t>
            </a:r>
            <a:r>
              <a:rPr lang="en-US" sz="1200" dirty="0" err="1">
                <a:solidFill>
                  <a:srgbClr val="002060"/>
                </a:solidFill>
                <a:latin typeface="Times New Roman" pitchFamily="18" charset="0"/>
                <a:cs typeface="Times New Roman" pitchFamily="18" charset="0"/>
              </a:rPr>
              <a:t>ASsP</a:t>
            </a:r>
            <a:r>
              <a:rPr lang="en-US" sz="1200" dirty="0">
                <a:solidFill>
                  <a:srgbClr val="002060"/>
                </a:solidFill>
                <a:latin typeface="Times New Roman" pitchFamily="18" charset="0"/>
                <a:cs typeface="Times New Roman" pitchFamily="18" charset="0"/>
              </a:rPr>
              <a:t> on completion of </a:t>
            </a:r>
            <a:r>
              <a:rPr lang="en-US" sz="1200" dirty="0" smtClean="0">
                <a:solidFill>
                  <a:srgbClr val="002060"/>
                </a:solidFill>
                <a:latin typeface="Times New Roman" pitchFamily="18" charset="0"/>
                <a:cs typeface="Times New Roman" pitchFamily="18" charset="0"/>
              </a:rPr>
              <a:t>ICC.</a:t>
            </a:r>
            <a:endParaRPr lang="en-US" sz="1200" dirty="0">
              <a:solidFill>
                <a:srgbClr val="002060"/>
              </a:solidFill>
              <a:latin typeface="Times New Roman" pitchFamily="18" charset="0"/>
              <a:cs typeface="Times New Roman" pitchFamily="18" charset="0"/>
            </a:endParaRPr>
          </a:p>
          <a:p>
            <a:pPr marL="228600" indent="-228600" algn="just">
              <a:lnSpc>
                <a:spcPct val="150000"/>
              </a:lnSpc>
              <a:buFont typeface="+mj-lt"/>
              <a:buAutoNum type="arabicPeriod" startAt="10"/>
            </a:pPr>
            <a:r>
              <a:rPr lang="en-US" sz="1200" dirty="0" smtClean="0">
                <a:solidFill>
                  <a:srgbClr val="002060"/>
                </a:solidFill>
                <a:latin typeface="Times New Roman" pitchFamily="18" charset="0"/>
                <a:cs typeface="Times New Roman" pitchFamily="18" charset="0"/>
              </a:rPr>
              <a:t>Approval of award of Degree to </a:t>
            </a:r>
            <a:r>
              <a:rPr lang="en-US" sz="1200" dirty="0" err="1" smtClean="0">
                <a:solidFill>
                  <a:srgbClr val="002060"/>
                </a:solidFill>
                <a:latin typeface="Times New Roman" pitchFamily="18" charset="0"/>
                <a:cs typeface="Times New Roman" pitchFamily="18" charset="0"/>
              </a:rPr>
              <a:t>ASsP</a:t>
            </a:r>
            <a:r>
              <a:rPr lang="en-US" sz="1200" dirty="0" smtClean="0">
                <a:solidFill>
                  <a:srgbClr val="002060"/>
                </a:solidFill>
                <a:latin typeface="Times New Roman" pitchFamily="18" charset="0"/>
                <a:cs typeface="Times New Roman" pitchFamily="18" charset="0"/>
              </a:rPr>
              <a:t> on completion of ICC </a:t>
            </a:r>
          </a:p>
          <a:p>
            <a:pPr algn="just">
              <a:lnSpc>
                <a:spcPct val="150000"/>
              </a:lnSpc>
            </a:pPr>
            <a:endParaRPr lang="en-US" sz="1200" dirty="0" smtClean="0">
              <a:solidFill>
                <a:srgbClr val="002060"/>
              </a:solidFill>
              <a:latin typeface="Times New Roman" pitchFamily="18" charset="0"/>
              <a:cs typeface="Times New Roman" pitchFamily="18" charset="0"/>
            </a:endParaRPr>
          </a:p>
          <a:p>
            <a:pPr algn="just">
              <a:lnSpc>
                <a:spcPct val="150000"/>
              </a:lnSpc>
            </a:pPr>
            <a:r>
              <a:rPr lang="en-US" sz="1200" dirty="0">
                <a:solidFill>
                  <a:srgbClr val="002060"/>
                </a:solidFill>
                <a:latin typeface="Times New Roman" pitchFamily="18" charset="0"/>
                <a:cs typeface="Times New Roman" pitchFamily="18" charset="0"/>
              </a:rPr>
              <a:t>All agenda points were unanimously approved for recommendation to the Chairman and members of the Board of Governors. The NPA's dedicated efforts to enhance the organization in light of upcoming challenges for the Academy and trainee officers were </a:t>
            </a:r>
            <a:r>
              <a:rPr lang="en-US" sz="1200" dirty="0" smtClean="0">
                <a:solidFill>
                  <a:srgbClr val="002060"/>
                </a:solidFill>
                <a:latin typeface="Times New Roman" pitchFamily="18" charset="0"/>
                <a:cs typeface="Times New Roman" pitchFamily="18" charset="0"/>
              </a:rPr>
              <a:t>appreciated</a:t>
            </a:r>
            <a:r>
              <a:rPr lang="en-US" sz="1200" dirty="0">
                <a:solidFill>
                  <a:srgbClr val="002060"/>
                </a:solidFill>
                <a:latin typeface="Times New Roman" pitchFamily="18" charset="0"/>
                <a:cs typeface="Times New Roman" pitchFamily="18" charset="0"/>
              </a:rPr>
              <a: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717139"/>
            <a:ext cx="3348803" cy="192796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1390858"/>
            <a:ext cx="3860952" cy="257625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6712985"/>
            <a:ext cx="2895600" cy="193211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9400" y="4060590"/>
            <a:ext cx="3849790" cy="2568810"/>
          </a:xfrm>
          <a:prstGeom prst="rect">
            <a:avLst/>
          </a:prstGeom>
        </p:spPr>
      </p:pic>
      <p:sp>
        <p:nvSpPr>
          <p:cNvPr id="12" name="Rectangle 11"/>
          <p:cNvSpPr/>
          <p:nvPr/>
        </p:nvSpPr>
        <p:spPr>
          <a:xfrm>
            <a:off x="341210" y="152400"/>
            <a:ext cx="725590" cy="11185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spTree>
    <p:extLst>
      <p:ext uri="{BB962C8B-B14F-4D97-AF65-F5344CB8AC3E}">
        <p14:creationId xmlns:p14="http://schemas.microsoft.com/office/powerpoint/2010/main" val="27301884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76200" y="152400"/>
            <a:ext cx="541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00298" y="1219200"/>
            <a:ext cx="5386102" cy="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8233" y="8839200"/>
            <a:ext cx="6693568"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800" dirty="0" smtClean="0">
                <a:latin typeface="Times New Roman" pitchFamily="18" charset="0"/>
                <a:cs typeface="Times New Roman" pitchFamily="18" charset="0"/>
              </a:rPr>
              <a:t>4</a:t>
            </a:r>
            <a:endParaRPr lang="en-US" sz="800" dirty="0">
              <a:latin typeface="Times New Roman" pitchFamily="18" charset="0"/>
              <a:cs typeface="Times New Roman" pitchFamily="18" charset="0"/>
            </a:endParaRPr>
          </a:p>
        </p:txBody>
      </p:sp>
      <p:sp>
        <p:nvSpPr>
          <p:cNvPr id="9" name="TextBox 8"/>
          <p:cNvSpPr txBox="1"/>
          <p:nvPr/>
        </p:nvSpPr>
        <p:spPr>
          <a:xfrm>
            <a:off x="100298" y="431778"/>
            <a:ext cx="5386102" cy="461655"/>
          </a:xfrm>
          <a:prstGeom prst="rect">
            <a:avLst/>
          </a:prstGeom>
          <a:solidFill>
            <a:srgbClr val="102540"/>
          </a:solidFill>
        </p:spPr>
        <p:txBody>
          <a:bodyPr wrap="square" lIns="91430" tIns="45715" rIns="91430" bIns="45715" rtlCol="0" anchor="ctr">
            <a:spAutoFit/>
          </a:bodyPr>
          <a:lstStyle/>
          <a:p>
            <a:r>
              <a:rPr lang="en-US" sz="2400" dirty="0">
                <a:solidFill>
                  <a:schemeClr val="bg1"/>
                </a:solidFill>
                <a:latin typeface="Times New Roman" pitchFamily="18" charset="0"/>
                <a:cs typeface="Times New Roman" pitchFamily="18" charset="0"/>
              </a:rPr>
              <a:t>NPTAC </a:t>
            </a:r>
            <a:r>
              <a:rPr lang="en-US" sz="2400" dirty="0" smtClean="0">
                <a:solidFill>
                  <a:schemeClr val="bg1"/>
                </a:solidFill>
                <a:latin typeface="Times New Roman" pitchFamily="18" charset="0"/>
                <a:cs typeface="Times New Roman" pitchFamily="18" charset="0"/>
              </a:rPr>
              <a:t>Meeting</a:t>
            </a:r>
            <a:endParaRPr lang="en-US" sz="1600" dirty="0">
              <a:solidFill>
                <a:schemeClr val="bg1"/>
              </a:solidFill>
              <a:latin typeface="Times New Roman" pitchFamily="18" charset="0"/>
              <a:cs typeface="Times New Roman" pitchFamily="18" charset="0"/>
            </a:endParaRPr>
          </a:p>
        </p:txBody>
      </p:sp>
      <p:sp>
        <p:nvSpPr>
          <p:cNvPr id="5" name="Rectangle 4"/>
          <p:cNvSpPr/>
          <p:nvPr/>
        </p:nvSpPr>
        <p:spPr>
          <a:xfrm>
            <a:off x="152400" y="1569694"/>
            <a:ext cx="2895599" cy="7105438"/>
          </a:xfrm>
          <a:prstGeom prst="rect">
            <a:avLst/>
          </a:prstGeom>
        </p:spPr>
        <p:txBody>
          <a:bodyPr wrap="square" lIns="87279" tIns="43640" rIns="87279" bIns="43640">
            <a:spAutoFit/>
          </a:bodyPr>
          <a:lstStyle/>
          <a:p>
            <a:pPr algn="just"/>
            <a:r>
              <a:rPr lang="en-US" sz="1200" dirty="0" smtClean="0">
                <a:solidFill>
                  <a:srgbClr val="002060"/>
                </a:solidFill>
                <a:latin typeface="Times New Roman" pitchFamily="18" charset="0"/>
                <a:cs typeface="Times New Roman" pitchFamily="18" charset="0"/>
              </a:rPr>
              <a:t>20</a:t>
            </a:r>
            <a:r>
              <a:rPr lang="en-US" sz="1200" baseline="30000" dirty="0" smtClean="0">
                <a:solidFill>
                  <a:srgbClr val="002060"/>
                </a:solidFill>
                <a:latin typeface="Times New Roman" pitchFamily="18" charset="0"/>
                <a:cs typeface="Times New Roman" pitchFamily="18" charset="0"/>
              </a:rPr>
              <a:t>th</a:t>
            </a:r>
            <a:r>
              <a:rPr lang="en-US" sz="1200" dirty="0" smtClean="0">
                <a:solidFill>
                  <a:srgbClr val="002060"/>
                </a:solidFill>
                <a:latin typeface="Times New Roman" pitchFamily="18" charset="0"/>
                <a:cs typeface="Times New Roman" pitchFamily="18" charset="0"/>
              </a:rPr>
              <a:t> National </a:t>
            </a:r>
            <a:r>
              <a:rPr lang="en-US" sz="1200" dirty="0">
                <a:solidFill>
                  <a:srgbClr val="002060"/>
                </a:solidFill>
                <a:latin typeface="Times New Roman" pitchFamily="18" charset="0"/>
                <a:cs typeface="Times New Roman" pitchFamily="18" charset="0"/>
              </a:rPr>
              <a:t>Police Training Advisory Committee meeting was held on </a:t>
            </a:r>
            <a:r>
              <a:rPr lang="en-US" sz="1200" dirty="0" smtClean="0">
                <a:solidFill>
                  <a:srgbClr val="002060"/>
                </a:solidFill>
                <a:latin typeface="Times New Roman" pitchFamily="18" charset="0"/>
                <a:cs typeface="Times New Roman" pitchFamily="18" charset="0"/>
              </a:rPr>
              <a:t>26</a:t>
            </a:r>
            <a:r>
              <a:rPr lang="en-US" sz="1200" baseline="30000" dirty="0" smtClean="0">
                <a:solidFill>
                  <a:srgbClr val="002060"/>
                </a:solidFill>
                <a:latin typeface="Times New Roman" pitchFamily="18" charset="0"/>
                <a:cs typeface="Times New Roman" pitchFamily="18" charset="0"/>
              </a:rPr>
              <a:t>th</a:t>
            </a:r>
            <a:r>
              <a:rPr lang="en-US" sz="1200" dirty="0" smtClean="0">
                <a:solidFill>
                  <a:srgbClr val="002060"/>
                </a:solidFill>
                <a:latin typeface="Times New Roman" pitchFamily="18" charset="0"/>
                <a:cs typeface="Times New Roman" pitchFamily="18" charset="0"/>
              </a:rPr>
              <a:t> May, 2025. Director CPTU, </a:t>
            </a:r>
            <a:r>
              <a:rPr lang="en-US" sz="1200" dirty="0">
                <a:solidFill>
                  <a:srgbClr val="002060"/>
                </a:solidFill>
                <a:latin typeface="Times New Roman" pitchFamily="18" charset="0"/>
                <a:cs typeface="Times New Roman" pitchFamily="18" charset="0"/>
              </a:rPr>
              <a:t>NPA, while </a:t>
            </a:r>
            <a:r>
              <a:rPr lang="en-US" sz="1200" dirty="0" smtClean="0">
                <a:solidFill>
                  <a:srgbClr val="002060"/>
                </a:solidFill>
                <a:latin typeface="Times New Roman" pitchFamily="18" charset="0"/>
                <a:cs typeface="Times New Roman" pitchFamily="18" charset="0"/>
              </a:rPr>
              <a:t>welcomed </a:t>
            </a:r>
            <a:r>
              <a:rPr lang="en-US" sz="1200" dirty="0">
                <a:solidFill>
                  <a:srgbClr val="002060"/>
                </a:solidFill>
                <a:latin typeface="Times New Roman" pitchFamily="18" charset="0"/>
                <a:cs typeface="Times New Roman" pitchFamily="18" charset="0"/>
              </a:rPr>
              <a:t>the participants </a:t>
            </a:r>
            <a:r>
              <a:rPr lang="en-US" sz="1200" dirty="0" smtClean="0">
                <a:solidFill>
                  <a:srgbClr val="002060"/>
                </a:solidFill>
                <a:latin typeface="Times New Roman" pitchFamily="18" charset="0"/>
                <a:cs typeface="Times New Roman" pitchFamily="18" charset="0"/>
              </a:rPr>
              <a:t>of meeting at the National Police Academy requested the Deputy Commandant, FC, Islamabad to preside over meeting being senior in house. After brief introduction on mandate &amp; functions of NPTAC, agenda of the meeting was presented by the Director CPTU.</a:t>
            </a:r>
            <a:endParaRPr lang="en-US" sz="1200" dirty="0">
              <a:solidFill>
                <a:srgbClr val="002060"/>
              </a:solidFill>
              <a:latin typeface="Times New Roman" pitchFamily="18" charset="0"/>
              <a:cs typeface="Times New Roman" pitchFamily="18" charset="0"/>
            </a:endParaRPr>
          </a:p>
          <a:p>
            <a:pPr algn="just"/>
            <a:r>
              <a:rPr lang="en-US" sz="1200" dirty="0">
                <a:solidFill>
                  <a:srgbClr val="002060"/>
                </a:solidFill>
                <a:latin typeface="Times New Roman" pitchFamily="18" charset="0"/>
                <a:cs typeface="Times New Roman" pitchFamily="18" charset="0"/>
              </a:rPr>
              <a:t>Imperative decisions were made during the meeting to </a:t>
            </a:r>
            <a:r>
              <a:rPr lang="en-US" sz="1200" dirty="0" smtClean="0">
                <a:solidFill>
                  <a:srgbClr val="002060"/>
                </a:solidFill>
                <a:latin typeface="Times New Roman" pitchFamily="18" charset="0"/>
                <a:cs typeface="Times New Roman" pitchFamily="18" charset="0"/>
              </a:rPr>
              <a:t>recommend,</a:t>
            </a:r>
          </a:p>
          <a:p>
            <a:pPr algn="just"/>
            <a:endParaRPr lang="en-US" sz="1200" dirty="0" smtClean="0">
              <a:solidFill>
                <a:srgbClr val="002060"/>
              </a:solidFill>
              <a:latin typeface="Times New Roman" pitchFamily="18" charset="0"/>
              <a:cs typeface="Times New Roman" pitchFamily="18" charset="0"/>
            </a:endParaRPr>
          </a:p>
          <a:p>
            <a:pPr marL="228600" indent="-228600" algn="just">
              <a:buFont typeface="+mj-lt"/>
              <a:buAutoNum type="arabicPeriod"/>
            </a:pPr>
            <a:r>
              <a:rPr lang="en-US" sz="1200" dirty="0" smtClean="0">
                <a:solidFill>
                  <a:srgbClr val="002060"/>
                </a:solidFill>
                <a:latin typeface="Times New Roman" pitchFamily="18" charset="0"/>
                <a:cs typeface="Times New Roman" pitchFamily="18" charset="0"/>
              </a:rPr>
              <a:t>Confirmation of Minutes of 19</a:t>
            </a:r>
            <a:r>
              <a:rPr lang="en-US" sz="1200" baseline="30000" dirty="0" smtClean="0">
                <a:solidFill>
                  <a:srgbClr val="002060"/>
                </a:solidFill>
                <a:latin typeface="Times New Roman" pitchFamily="18" charset="0"/>
                <a:cs typeface="Times New Roman" pitchFamily="18" charset="0"/>
              </a:rPr>
              <a:t>th</a:t>
            </a:r>
            <a:r>
              <a:rPr lang="en-US" sz="1200" dirty="0" smtClean="0">
                <a:solidFill>
                  <a:srgbClr val="002060"/>
                </a:solidFill>
                <a:latin typeface="Times New Roman" pitchFamily="18" charset="0"/>
                <a:cs typeface="Times New Roman" pitchFamily="18" charset="0"/>
              </a:rPr>
              <a:t> NPTAC meeting</a:t>
            </a:r>
            <a:endParaRPr lang="en-US" sz="1200" dirty="0">
              <a:solidFill>
                <a:srgbClr val="002060"/>
              </a:solidFill>
              <a:latin typeface="Times New Roman" pitchFamily="18" charset="0"/>
              <a:cs typeface="Times New Roman" pitchFamily="18" charset="0"/>
            </a:endParaRPr>
          </a:p>
          <a:p>
            <a:pPr marL="228600" indent="-228600" algn="just">
              <a:buFont typeface="+mj-lt"/>
              <a:buAutoNum type="arabicPeriod"/>
            </a:pPr>
            <a:r>
              <a:rPr lang="en-US" sz="1200" dirty="0" smtClean="0">
                <a:solidFill>
                  <a:srgbClr val="002060"/>
                </a:solidFill>
                <a:latin typeface="Times New Roman" pitchFamily="18" charset="0"/>
                <a:cs typeface="Times New Roman" pitchFamily="18" charset="0"/>
              </a:rPr>
              <a:t>Approval </a:t>
            </a:r>
            <a:r>
              <a:rPr lang="en-US" sz="1200" dirty="0">
                <a:solidFill>
                  <a:srgbClr val="002060"/>
                </a:solidFill>
                <a:latin typeface="Times New Roman" pitchFamily="18" charset="0"/>
                <a:cs typeface="Times New Roman" pitchFamily="18" charset="0"/>
              </a:rPr>
              <a:t>of </a:t>
            </a:r>
            <a:r>
              <a:rPr lang="en-US" sz="1200" dirty="0" smtClean="0">
                <a:solidFill>
                  <a:srgbClr val="002060"/>
                </a:solidFill>
                <a:latin typeface="Times New Roman" pitchFamily="18" charset="0"/>
                <a:cs typeface="Times New Roman" pitchFamily="18" charset="0"/>
              </a:rPr>
              <a:t>Review FPOE Syllabus for 28</a:t>
            </a:r>
            <a:r>
              <a:rPr lang="en-US" sz="1200" baseline="30000" dirty="0" smtClean="0">
                <a:solidFill>
                  <a:srgbClr val="002060"/>
                </a:solidFill>
                <a:latin typeface="Times New Roman" pitchFamily="18" charset="0"/>
                <a:cs typeface="Times New Roman" pitchFamily="18" charset="0"/>
              </a:rPr>
              <a:t>th</a:t>
            </a:r>
            <a:r>
              <a:rPr lang="en-US" sz="1200" dirty="0" smtClean="0">
                <a:solidFill>
                  <a:srgbClr val="002060"/>
                </a:solidFill>
                <a:latin typeface="Times New Roman" pitchFamily="18" charset="0"/>
                <a:cs typeface="Times New Roman" pitchFamily="18" charset="0"/>
              </a:rPr>
              <a:t> </a:t>
            </a:r>
            <a:r>
              <a:rPr lang="en-US" sz="1200" dirty="0">
                <a:solidFill>
                  <a:srgbClr val="002060"/>
                </a:solidFill>
                <a:latin typeface="Times New Roman" pitchFamily="18" charset="0"/>
                <a:cs typeface="Times New Roman" pitchFamily="18" charset="0"/>
              </a:rPr>
              <a:t> ICC</a:t>
            </a:r>
          </a:p>
          <a:p>
            <a:pPr marL="228600" indent="-228600" algn="just">
              <a:buFont typeface="+mj-lt"/>
              <a:buAutoNum type="arabicPeriod"/>
            </a:pPr>
            <a:r>
              <a:rPr lang="en-US" sz="1200" dirty="0" smtClean="0">
                <a:solidFill>
                  <a:srgbClr val="002060"/>
                </a:solidFill>
                <a:latin typeface="Times New Roman" pitchFamily="18" charset="0"/>
                <a:cs typeface="Times New Roman" pitchFamily="18" charset="0"/>
              </a:rPr>
              <a:t>Approval </a:t>
            </a:r>
            <a:r>
              <a:rPr lang="en-US" sz="1200" dirty="0">
                <a:solidFill>
                  <a:srgbClr val="002060"/>
                </a:solidFill>
                <a:latin typeface="Times New Roman" pitchFamily="18" charset="0"/>
                <a:cs typeface="Times New Roman" pitchFamily="18" charset="0"/>
              </a:rPr>
              <a:t>of </a:t>
            </a:r>
            <a:r>
              <a:rPr lang="en-US" sz="1200" dirty="0" smtClean="0">
                <a:solidFill>
                  <a:srgbClr val="002060"/>
                </a:solidFill>
                <a:latin typeface="Times New Roman" pitchFamily="18" charset="0"/>
                <a:cs typeface="Times New Roman" pitchFamily="18" charset="0"/>
              </a:rPr>
              <a:t>Enhancement of ICC to 79 weeks  </a:t>
            </a:r>
            <a:r>
              <a:rPr lang="en-US" sz="1200" dirty="0">
                <a:solidFill>
                  <a:srgbClr val="002060"/>
                </a:solidFill>
                <a:latin typeface="Times New Roman" pitchFamily="18" charset="0"/>
                <a:cs typeface="Times New Roman" pitchFamily="18" charset="0"/>
              </a:rPr>
              <a:t>for </a:t>
            </a:r>
            <a:r>
              <a:rPr lang="en-US" sz="1200" dirty="0" smtClean="0">
                <a:solidFill>
                  <a:srgbClr val="002060"/>
                </a:solidFill>
                <a:latin typeface="Times New Roman" pitchFamily="18" charset="0"/>
                <a:cs typeface="Times New Roman" pitchFamily="18" charset="0"/>
              </a:rPr>
              <a:t>28</a:t>
            </a:r>
            <a:r>
              <a:rPr lang="en-US" sz="1200" baseline="30000" dirty="0" smtClean="0">
                <a:solidFill>
                  <a:srgbClr val="002060"/>
                </a:solidFill>
                <a:latin typeface="Times New Roman" pitchFamily="18" charset="0"/>
                <a:cs typeface="Times New Roman" pitchFamily="18" charset="0"/>
              </a:rPr>
              <a:t>th</a:t>
            </a:r>
            <a:r>
              <a:rPr lang="en-US" sz="1200" dirty="0" smtClean="0">
                <a:solidFill>
                  <a:srgbClr val="002060"/>
                </a:solidFill>
                <a:latin typeface="Times New Roman" pitchFamily="18" charset="0"/>
                <a:cs typeface="Times New Roman" pitchFamily="18" charset="0"/>
              </a:rPr>
              <a:t> ICC</a:t>
            </a:r>
            <a:endParaRPr lang="en-US" sz="1200" dirty="0">
              <a:solidFill>
                <a:srgbClr val="002060"/>
              </a:solidFill>
              <a:latin typeface="Times New Roman" pitchFamily="18" charset="0"/>
              <a:cs typeface="Times New Roman" pitchFamily="18" charset="0"/>
            </a:endParaRPr>
          </a:p>
          <a:p>
            <a:pPr marL="228600" indent="-228600" algn="just">
              <a:buFont typeface="+mj-lt"/>
              <a:buAutoNum type="arabicPeriod"/>
            </a:pPr>
            <a:r>
              <a:rPr lang="en-US" sz="1200" dirty="0" smtClean="0">
                <a:solidFill>
                  <a:srgbClr val="002060"/>
                </a:solidFill>
                <a:latin typeface="Times New Roman" pitchFamily="18" charset="0"/>
                <a:cs typeface="Times New Roman" pitchFamily="18" charset="0"/>
              </a:rPr>
              <a:t>Approval </a:t>
            </a:r>
            <a:r>
              <a:rPr lang="en-US" sz="1200" dirty="0">
                <a:solidFill>
                  <a:srgbClr val="002060"/>
                </a:solidFill>
                <a:latin typeface="Times New Roman" pitchFamily="18" charset="0"/>
                <a:cs typeface="Times New Roman" pitchFamily="18" charset="0"/>
              </a:rPr>
              <a:t>of </a:t>
            </a:r>
            <a:r>
              <a:rPr lang="en-US" sz="1200" dirty="0" smtClean="0">
                <a:solidFill>
                  <a:srgbClr val="002060"/>
                </a:solidFill>
                <a:latin typeface="Times New Roman" pitchFamily="18" charset="0"/>
                <a:cs typeface="Times New Roman" pitchFamily="18" charset="0"/>
              </a:rPr>
              <a:t>course Specific Document (4</a:t>
            </a:r>
            <a:r>
              <a:rPr lang="en-US" sz="1200" baseline="30000" dirty="0" smtClean="0">
                <a:solidFill>
                  <a:srgbClr val="002060"/>
                </a:solidFill>
                <a:latin typeface="Times New Roman" pitchFamily="18" charset="0"/>
                <a:cs typeface="Times New Roman" pitchFamily="18" charset="0"/>
              </a:rPr>
              <a:t>th</a:t>
            </a:r>
            <a:r>
              <a:rPr lang="en-US" sz="1200" dirty="0" smtClean="0">
                <a:solidFill>
                  <a:srgbClr val="002060"/>
                </a:solidFill>
                <a:latin typeface="Times New Roman" pitchFamily="18" charset="0"/>
                <a:cs typeface="Times New Roman" pitchFamily="18" charset="0"/>
              </a:rPr>
              <a:t> Edition 2025) for 28</a:t>
            </a:r>
            <a:r>
              <a:rPr lang="en-US" sz="1200" baseline="30000" dirty="0" smtClean="0">
                <a:solidFill>
                  <a:srgbClr val="002060"/>
                </a:solidFill>
                <a:latin typeface="Times New Roman" pitchFamily="18" charset="0"/>
                <a:cs typeface="Times New Roman" pitchFamily="18" charset="0"/>
              </a:rPr>
              <a:t>th</a:t>
            </a:r>
            <a:r>
              <a:rPr lang="en-US" sz="1200" dirty="0" smtClean="0">
                <a:solidFill>
                  <a:srgbClr val="002060"/>
                </a:solidFill>
                <a:latin typeface="Times New Roman" pitchFamily="18" charset="0"/>
                <a:cs typeface="Times New Roman" pitchFamily="18" charset="0"/>
              </a:rPr>
              <a:t> ICC</a:t>
            </a:r>
            <a:endParaRPr lang="en-US" sz="1200" dirty="0">
              <a:solidFill>
                <a:srgbClr val="002060"/>
              </a:solidFill>
              <a:latin typeface="Times New Roman" pitchFamily="18" charset="0"/>
              <a:cs typeface="Times New Roman" pitchFamily="18" charset="0"/>
            </a:endParaRPr>
          </a:p>
          <a:p>
            <a:pPr marL="228600" indent="-228600" algn="just">
              <a:buFont typeface="+mj-lt"/>
              <a:buAutoNum type="arabicPeriod"/>
            </a:pPr>
            <a:r>
              <a:rPr lang="en-US" sz="1200" dirty="0" smtClean="0">
                <a:solidFill>
                  <a:srgbClr val="002060"/>
                </a:solidFill>
                <a:latin typeface="Times New Roman" pitchFamily="18" charset="0"/>
                <a:cs typeface="Times New Roman" pitchFamily="18" charset="0"/>
              </a:rPr>
              <a:t>Approval of Evaluation, Discipline &amp; Leave Policy (4</a:t>
            </a:r>
            <a:r>
              <a:rPr lang="en-US" sz="1200" baseline="30000" dirty="0" smtClean="0">
                <a:solidFill>
                  <a:srgbClr val="002060"/>
                </a:solidFill>
                <a:latin typeface="Times New Roman" pitchFamily="18" charset="0"/>
                <a:cs typeface="Times New Roman" pitchFamily="18" charset="0"/>
              </a:rPr>
              <a:t>th</a:t>
            </a:r>
            <a:r>
              <a:rPr lang="en-US" sz="1200" dirty="0" smtClean="0">
                <a:solidFill>
                  <a:srgbClr val="002060"/>
                </a:solidFill>
                <a:latin typeface="Times New Roman" pitchFamily="18" charset="0"/>
                <a:cs typeface="Times New Roman" pitchFamily="18" charset="0"/>
              </a:rPr>
              <a:t> Edition 2025) for 28</a:t>
            </a:r>
            <a:r>
              <a:rPr lang="en-US" sz="1200" baseline="30000" dirty="0" smtClean="0">
                <a:solidFill>
                  <a:srgbClr val="002060"/>
                </a:solidFill>
                <a:latin typeface="Times New Roman" pitchFamily="18" charset="0"/>
                <a:cs typeface="Times New Roman" pitchFamily="18" charset="0"/>
              </a:rPr>
              <a:t>th</a:t>
            </a:r>
            <a:r>
              <a:rPr lang="en-US" sz="1200" dirty="0" smtClean="0">
                <a:solidFill>
                  <a:srgbClr val="002060"/>
                </a:solidFill>
                <a:latin typeface="Times New Roman" pitchFamily="18" charset="0"/>
                <a:cs typeface="Times New Roman" pitchFamily="18" charset="0"/>
              </a:rPr>
              <a:t> ICC</a:t>
            </a:r>
            <a:r>
              <a:rPr lang="en-US" sz="1200" dirty="0">
                <a:solidFill>
                  <a:srgbClr val="002060"/>
                </a:solidFill>
                <a:latin typeface="Times New Roman" pitchFamily="18" charset="0"/>
                <a:cs typeface="Times New Roman" pitchFamily="18" charset="0"/>
              </a:rPr>
              <a:t>,</a:t>
            </a:r>
          </a:p>
          <a:p>
            <a:pPr marL="228600" indent="-228600" algn="just">
              <a:buFont typeface="+mj-lt"/>
              <a:buAutoNum type="arabicPeriod"/>
            </a:pPr>
            <a:r>
              <a:rPr lang="en-US" sz="1200" dirty="0" smtClean="0">
                <a:solidFill>
                  <a:srgbClr val="002060"/>
                </a:solidFill>
                <a:latin typeface="Times New Roman" pitchFamily="18" charset="0"/>
                <a:cs typeface="Times New Roman" pitchFamily="18" charset="0"/>
              </a:rPr>
              <a:t>Approval of training of Female officers in case of pregnancy included in Evaluation, Discipline &amp; Leave Policy</a:t>
            </a:r>
            <a:endParaRPr lang="en-US" sz="1200" dirty="0">
              <a:solidFill>
                <a:srgbClr val="002060"/>
              </a:solidFill>
              <a:latin typeface="Times New Roman" pitchFamily="18" charset="0"/>
              <a:cs typeface="Times New Roman" pitchFamily="18" charset="0"/>
            </a:endParaRPr>
          </a:p>
          <a:p>
            <a:pPr marL="228600" indent="-228600" algn="just">
              <a:buFont typeface="+mj-lt"/>
              <a:buAutoNum type="arabicPeriod"/>
            </a:pPr>
            <a:r>
              <a:rPr lang="en-US" sz="1200" dirty="0" smtClean="0">
                <a:solidFill>
                  <a:srgbClr val="002060"/>
                </a:solidFill>
                <a:latin typeface="Times New Roman" pitchFamily="18" charset="0"/>
                <a:cs typeface="Times New Roman" pitchFamily="18" charset="0"/>
              </a:rPr>
              <a:t>Approval </a:t>
            </a:r>
            <a:r>
              <a:rPr lang="en-US" sz="1200" dirty="0">
                <a:solidFill>
                  <a:srgbClr val="002060"/>
                </a:solidFill>
                <a:latin typeface="Times New Roman" pitchFamily="18" charset="0"/>
                <a:cs typeface="Times New Roman" pitchFamily="18" charset="0"/>
              </a:rPr>
              <a:t>of training </a:t>
            </a:r>
            <a:r>
              <a:rPr lang="en-US" sz="1200" dirty="0" smtClean="0">
                <a:solidFill>
                  <a:srgbClr val="002060"/>
                </a:solidFill>
                <a:latin typeface="Times New Roman" pitchFamily="18" charset="0"/>
                <a:cs typeface="Times New Roman" pitchFamily="18" charset="0"/>
              </a:rPr>
              <a:t>calendar for 28</a:t>
            </a:r>
            <a:r>
              <a:rPr lang="en-US" sz="1200" baseline="30000" dirty="0" smtClean="0">
                <a:solidFill>
                  <a:srgbClr val="002060"/>
                </a:solidFill>
                <a:latin typeface="Times New Roman" pitchFamily="18" charset="0"/>
                <a:cs typeface="Times New Roman" pitchFamily="18" charset="0"/>
              </a:rPr>
              <a:t>th</a:t>
            </a:r>
            <a:r>
              <a:rPr lang="en-US" sz="1200" dirty="0" smtClean="0">
                <a:solidFill>
                  <a:srgbClr val="002060"/>
                </a:solidFill>
                <a:latin typeface="Times New Roman" pitchFamily="18" charset="0"/>
                <a:cs typeface="Times New Roman" pitchFamily="18" charset="0"/>
              </a:rPr>
              <a:t> ICC</a:t>
            </a:r>
          </a:p>
          <a:p>
            <a:pPr marL="228600" indent="-228600" algn="just">
              <a:buFont typeface="+mj-lt"/>
              <a:buAutoNum type="arabicPeriod"/>
            </a:pPr>
            <a:r>
              <a:rPr lang="en-US" sz="1200" dirty="0" smtClean="0">
                <a:solidFill>
                  <a:srgbClr val="002060"/>
                </a:solidFill>
                <a:latin typeface="Times New Roman" pitchFamily="18" charset="0"/>
                <a:cs typeface="Times New Roman" pitchFamily="18" charset="0"/>
              </a:rPr>
              <a:t>Approval of Introduction of Unarmed Combat Course for 28</a:t>
            </a:r>
            <a:r>
              <a:rPr lang="en-US" sz="1200" baseline="30000" dirty="0" smtClean="0">
                <a:solidFill>
                  <a:srgbClr val="002060"/>
                </a:solidFill>
                <a:latin typeface="Times New Roman" pitchFamily="18" charset="0"/>
                <a:cs typeface="Times New Roman" pitchFamily="18" charset="0"/>
              </a:rPr>
              <a:t>th</a:t>
            </a:r>
            <a:r>
              <a:rPr lang="en-US" sz="1200" dirty="0" smtClean="0">
                <a:solidFill>
                  <a:srgbClr val="002060"/>
                </a:solidFill>
                <a:latin typeface="Times New Roman" pitchFamily="18" charset="0"/>
                <a:cs typeface="Times New Roman" pitchFamily="18" charset="0"/>
              </a:rPr>
              <a:t> ICC</a:t>
            </a:r>
          </a:p>
          <a:p>
            <a:pPr marL="228600" indent="-228600" algn="just">
              <a:buFont typeface="+mj-lt"/>
              <a:buAutoNum type="arabicPeriod"/>
            </a:pPr>
            <a:r>
              <a:rPr lang="en-US" sz="1200" dirty="0" smtClean="0">
                <a:solidFill>
                  <a:srgbClr val="002060"/>
                </a:solidFill>
                <a:latin typeface="Times New Roman" pitchFamily="18" charset="0"/>
                <a:cs typeface="Times New Roman" pitchFamily="18" charset="0"/>
              </a:rPr>
              <a:t>Approval of Provision of Manpower to National Police Academy </a:t>
            </a:r>
          </a:p>
          <a:p>
            <a:pPr marL="228600" indent="-228600" algn="just">
              <a:buFont typeface="+mj-lt"/>
              <a:buAutoNum type="arabicPeriod"/>
            </a:pPr>
            <a:r>
              <a:rPr lang="en-US" sz="1200" dirty="0" smtClean="0">
                <a:solidFill>
                  <a:srgbClr val="002060"/>
                </a:solidFill>
                <a:latin typeface="Times New Roman" pitchFamily="18" charset="0"/>
                <a:cs typeface="Times New Roman" pitchFamily="18" charset="0"/>
              </a:rPr>
              <a:t>Approval of Module on Cyber Crime &amp; Employing the use of AI and IT in Policing &amp; Award of Degree to </a:t>
            </a:r>
            <a:r>
              <a:rPr lang="en-US" sz="1200" dirty="0" err="1" smtClean="0">
                <a:solidFill>
                  <a:srgbClr val="002060"/>
                </a:solidFill>
                <a:latin typeface="Times New Roman" pitchFamily="18" charset="0"/>
                <a:cs typeface="Times New Roman" pitchFamily="18" charset="0"/>
              </a:rPr>
              <a:t>ASsP</a:t>
            </a:r>
            <a:r>
              <a:rPr lang="en-US" sz="1200" dirty="0" smtClean="0">
                <a:solidFill>
                  <a:srgbClr val="002060"/>
                </a:solidFill>
                <a:latin typeface="Times New Roman" pitchFamily="18" charset="0"/>
                <a:cs typeface="Times New Roman" pitchFamily="18" charset="0"/>
              </a:rPr>
              <a:t> on completion of ICC </a:t>
            </a:r>
            <a:endParaRPr lang="en-US" sz="1200" dirty="0">
              <a:solidFill>
                <a:srgbClr val="002060"/>
              </a:solidFill>
              <a:latin typeface="Times New Roman" pitchFamily="18" charset="0"/>
              <a:cs typeface="Times New Roman" pitchFamily="18" charset="0"/>
            </a:endParaRPr>
          </a:p>
        </p:txBody>
      </p:sp>
      <p:sp>
        <p:nvSpPr>
          <p:cNvPr id="17" name="Rectangle 16"/>
          <p:cNvSpPr/>
          <p:nvPr/>
        </p:nvSpPr>
        <p:spPr>
          <a:xfrm>
            <a:off x="5867400" y="152400"/>
            <a:ext cx="725590" cy="1118521"/>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sp>
        <p:nvSpPr>
          <p:cNvPr id="10" name="Rectangle 9"/>
          <p:cNvSpPr/>
          <p:nvPr/>
        </p:nvSpPr>
        <p:spPr>
          <a:xfrm>
            <a:off x="3276601" y="1569694"/>
            <a:ext cx="3392590" cy="1565460"/>
          </a:xfrm>
          <a:prstGeom prst="rect">
            <a:avLst/>
          </a:prstGeom>
        </p:spPr>
        <p:txBody>
          <a:bodyPr wrap="square" lIns="87279" tIns="43640" rIns="87279" bIns="43640">
            <a:spAutoFit/>
          </a:bodyPr>
          <a:lstStyle/>
          <a:p>
            <a:pPr algn="just"/>
            <a:r>
              <a:rPr lang="en-US" sz="1200" dirty="0">
                <a:solidFill>
                  <a:srgbClr val="002060"/>
                </a:solidFill>
                <a:latin typeface="Times New Roman" pitchFamily="18" charset="0"/>
                <a:cs typeface="Times New Roman" pitchFamily="18" charset="0"/>
              </a:rPr>
              <a:t>All the agenda points were unanimously approved for recommendation to the training management board. The meticulous efforts of NPA to upgrade the training of young officers was duly lauded by all participants and it was appreciated by all that the training is constantly being steered in the direction of modern policing needs and contemporary best </a:t>
            </a:r>
            <a:r>
              <a:rPr lang="en-US" sz="1200" dirty="0" smtClean="0">
                <a:solidFill>
                  <a:srgbClr val="002060"/>
                </a:solidFill>
                <a:latin typeface="Times New Roman" pitchFamily="18" charset="0"/>
                <a:cs typeface="Times New Roman" pitchFamily="18" charset="0"/>
              </a:rPr>
              <a:t>practice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4346" y="3429000"/>
            <a:ext cx="3477248" cy="232022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4346" y="6019800"/>
            <a:ext cx="3477248" cy="2320228"/>
          </a:xfrm>
          <a:prstGeom prst="rect">
            <a:avLst/>
          </a:prstGeom>
        </p:spPr>
      </p:pic>
    </p:spTree>
    <p:extLst>
      <p:ext uri="{BB962C8B-B14F-4D97-AF65-F5344CB8AC3E}">
        <p14:creationId xmlns:p14="http://schemas.microsoft.com/office/powerpoint/2010/main" val="15543759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295400" y="152400"/>
            <a:ext cx="54543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295400" y="1219200"/>
            <a:ext cx="5462302" cy="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8233" y="8839200"/>
            <a:ext cx="6693568"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800" dirty="0">
                <a:latin typeface="Times New Roman" pitchFamily="18" charset="0"/>
                <a:cs typeface="Times New Roman" pitchFamily="18" charset="0"/>
              </a:rPr>
              <a:t>5</a:t>
            </a:r>
          </a:p>
        </p:txBody>
      </p:sp>
      <p:sp>
        <p:nvSpPr>
          <p:cNvPr id="9" name="TextBox 8"/>
          <p:cNvSpPr txBox="1"/>
          <p:nvPr/>
        </p:nvSpPr>
        <p:spPr>
          <a:xfrm>
            <a:off x="1295400" y="410811"/>
            <a:ext cx="5467350" cy="461655"/>
          </a:xfrm>
          <a:prstGeom prst="rect">
            <a:avLst/>
          </a:prstGeom>
          <a:solidFill>
            <a:srgbClr val="102540"/>
          </a:solidFill>
        </p:spPr>
        <p:txBody>
          <a:bodyPr wrap="square" lIns="91430" tIns="45715" rIns="91430" bIns="45715" rtlCol="0" anchor="ctr">
            <a:spAutoFit/>
          </a:bodyPr>
          <a:lstStyle/>
          <a:p>
            <a:r>
              <a:rPr lang="en-US" sz="2400" dirty="0">
                <a:solidFill>
                  <a:schemeClr val="bg1"/>
                </a:solidFill>
                <a:latin typeface="Times New Roman" pitchFamily="18" charset="0"/>
                <a:cs typeface="Times New Roman" pitchFamily="18" charset="0"/>
              </a:rPr>
              <a:t>NPTMB </a:t>
            </a:r>
            <a:r>
              <a:rPr lang="en-US" sz="2400" dirty="0" smtClean="0">
                <a:solidFill>
                  <a:schemeClr val="bg1"/>
                </a:solidFill>
                <a:latin typeface="Times New Roman" pitchFamily="18" charset="0"/>
                <a:cs typeface="Times New Roman" pitchFamily="18" charset="0"/>
              </a:rPr>
              <a:t>Meeting</a:t>
            </a:r>
            <a:endParaRPr lang="en-US" sz="2400" dirty="0">
              <a:solidFill>
                <a:schemeClr val="bg1"/>
              </a:solidFill>
              <a:latin typeface="Times New Roman" pitchFamily="18" charset="0"/>
              <a:cs typeface="Times New Roman" pitchFamily="18" charset="0"/>
            </a:endParaRPr>
          </a:p>
        </p:txBody>
      </p:sp>
      <p:sp>
        <p:nvSpPr>
          <p:cNvPr id="5" name="Rectangle 4"/>
          <p:cNvSpPr/>
          <p:nvPr/>
        </p:nvSpPr>
        <p:spPr>
          <a:xfrm>
            <a:off x="107282" y="1219200"/>
            <a:ext cx="2864517" cy="7659436"/>
          </a:xfrm>
          <a:prstGeom prst="rect">
            <a:avLst/>
          </a:prstGeom>
        </p:spPr>
        <p:txBody>
          <a:bodyPr wrap="square" lIns="87279" tIns="43640" rIns="87279" bIns="43640">
            <a:spAutoFit/>
          </a:bodyPr>
          <a:lstStyle/>
          <a:p>
            <a:pPr algn="just">
              <a:lnSpc>
                <a:spcPct val="150000"/>
              </a:lnSpc>
            </a:pPr>
            <a:r>
              <a:rPr lang="en-US" sz="1200" dirty="0">
                <a:solidFill>
                  <a:srgbClr val="002060"/>
                </a:solidFill>
                <a:latin typeface="Times New Roman" pitchFamily="18" charset="0"/>
                <a:cs typeface="Times New Roman" pitchFamily="18" charset="0"/>
              </a:rPr>
              <a:t>The 18th meeting of the National Police Training Management Board (NPTMB) was held at Committee Room of the National Police Academy on June 25, 2025 at 1130 hours under chairmanship of the Inspector General of Police, Pakistan Railways, Lahore. The agendas were discussed are as under:</a:t>
            </a:r>
          </a:p>
          <a:p>
            <a:pPr marL="228600" indent="-228600" algn="just">
              <a:buAutoNum type="arabicPeriod"/>
            </a:pPr>
            <a:r>
              <a:rPr lang="en-US" sz="1200" dirty="0" smtClean="0">
                <a:solidFill>
                  <a:srgbClr val="002060"/>
                </a:solidFill>
                <a:latin typeface="Times New Roman" pitchFamily="18" charset="0"/>
                <a:cs typeface="Times New Roman" pitchFamily="18" charset="0"/>
              </a:rPr>
              <a:t>Confirmation </a:t>
            </a:r>
            <a:r>
              <a:rPr lang="en-US" sz="1200" dirty="0">
                <a:solidFill>
                  <a:srgbClr val="002060"/>
                </a:solidFill>
                <a:latin typeface="Times New Roman" pitchFamily="18" charset="0"/>
                <a:cs typeface="Times New Roman" pitchFamily="18" charset="0"/>
              </a:rPr>
              <a:t>of Minutes of 17th NPTMB </a:t>
            </a:r>
          </a:p>
          <a:p>
            <a:pPr marL="228600" indent="-228600" algn="just">
              <a:buAutoNum type="arabicPeriod"/>
            </a:pPr>
            <a:r>
              <a:rPr lang="en-US" sz="1200" dirty="0">
                <a:solidFill>
                  <a:srgbClr val="002060"/>
                </a:solidFill>
                <a:latin typeface="Times New Roman" pitchFamily="18" charset="0"/>
                <a:cs typeface="Times New Roman" pitchFamily="18" charset="0"/>
              </a:rPr>
              <a:t>Enhancement of ICC to 79 weeks</a:t>
            </a:r>
          </a:p>
          <a:p>
            <a:pPr marL="228600" indent="-228600" algn="just">
              <a:buAutoNum type="arabicPeriod"/>
            </a:pPr>
            <a:r>
              <a:rPr lang="en-US" sz="1200" dirty="0">
                <a:solidFill>
                  <a:srgbClr val="002060"/>
                </a:solidFill>
                <a:latin typeface="Times New Roman" pitchFamily="18" charset="0"/>
                <a:cs typeface="Times New Roman" pitchFamily="18" charset="0"/>
              </a:rPr>
              <a:t>Course Specification Document (4th Edition 2025)</a:t>
            </a:r>
          </a:p>
          <a:p>
            <a:pPr marL="228600" indent="-228600" algn="just">
              <a:buAutoNum type="arabicPeriod"/>
            </a:pPr>
            <a:r>
              <a:rPr lang="en-US" sz="1200" dirty="0">
                <a:solidFill>
                  <a:srgbClr val="002060"/>
                </a:solidFill>
                <a:latin typeface="Times New Roman" pitchFamily="18" charset="0"/>
                <a:cs typeface="Times New Roman" pitchFamily="18" charset="0"/>
              </a:rPr>
              <a:t>Evaluation, Discipline &amp; Leave Policy (3rd Edition 2025)</a:t>
            </a:r>
          </a:p>
          <a:p>
            <a:pPr marL="228600" indent="-228600" algn="just">
              <a:buAutoNum type="arabicPeriod"/>
            </a:pPr>
            <a:r>
              <a:rPr lang="en-US" sz="1200" dirty="0">
                <a:solidFill>
                  <a:srgbClr val="002060"/>
                </a:solidFill>
                <a:latin typeface="Times New Roman" pitchFamily="18" charset="0"/>
                <a:cs typeface="Times New Roman" pitchFamily="18" charset="0"/>
              </a:rPr>
              <a:t>Training of female officers in case of pregnancy included in Evaluation, Discipline &amp; Leave Policy</a:t>
            </a:r>
          </a:p>
          <a:p>
            <a:pPr marL="228600" indent="-228600" algn="just">
              <a:buAutoNum type="arabicPeriod"/>
            </a:pPr>
            <a:r>
              <a:rPr lang="en-US" sz="1200" dirty="0">
                <a:solidFill>
                  <a:srgbClr val="002060"/>
                </a:solidFill>
                <a:latin typeface="Times New Roman" pitchFamily="18" charset="0"/>
                <a:cs typeface="Times New Roman" pitchFamily="18" charset="0"/>
              </a:rPr>
              <a:t>Training Calendar for 28th ICC/52nd STP &amp; Review of FPOE Syllabus</a:t>
            </a:r>
          </a:p>
          <a:p>
            <a:pPr marL="228600" indent="-228600" algn="just">
              <a:buAutoNum type="arabicPeriod"/>
            </a:pPr>
            <a:r>
              <a:rPr lang="en-US" sz="1200" dirty="0">
                <a:solidFill>
                  <a:srgbClr val="002060"/>
                </a:solidFill>
                <a:latin typeface="Times New Roman" pitchFamily="18" charset="0"/>
                <a:cs typeface="Times New Roman" pitchFamily="18" charset="0"/>
              </a:rPr>
              <a:t>Introduction of Unarmed Combat </a:t>
            </a:r>
            <a:r>
              <a:rPr lang="en-US" sz="1200" dirty="0" smtClean="0">
                <a:solidFill>
                  <a:srgbClr val="002060"/>
                </a:solidFill>
                <a:latin typeface="Times New Roman" pitchFamily="18" charset="0"/>
                <a:cs typeface="Times New Roman" pitchFamily="18" charset="0"/>
              </a:rPr>
              <a:t>Course</a:t>
            </a:r>
          </a:p>
          <a:p>
            <a:pPr algn="just">
              <a:lnSpc>
                <a:spcPct val="150000"/>
              </a:lnSpc>
            </a:pPr>
            <a:r>
              <a:rPr lang="en-US" sz="1200" dirty="0" smtClean="0">
                <a:solidFill>
                  <a:srgbClr val="002060"/>
                </a:solidFill>
                <a:latin typeface="Times New Roman" pitchFamily="18" charset="0"/>
                <a:cs typeface="Times New Roman" pitchFamily="18" charset="0"/>
              </a:rPr>
              <a:t>All </a:t>
            </a:r>
            <a:r>
              <a:rPr lang="en-US" sz="1200" dirty="0">
                <a:solidFill>
                  <a:srgbClr val="002060"/>
                </a:solidFill>
                <a:latin typeface="Times New Roman" pitchFamily="18" charset="0"/>
                <a:cs typeface="Times New Roman" pitchFamily="18" charset="0"/>
              </a:rPr>
              <a:t>the agenda points were unanimously approved for recommendation to the training management board</a:t>
            </a:r>
            <a:r>
              <a:rPr lang="en-US" sz="1200" dirty="0" smtClean="0">
                <a:solidFill>
                  <a:srgbClr val="002060"/>
                </a:solidFill>
                <a:latin typeface="Times New Roman" pitchFamily="18" charset="0"/>
                <a:cs typeface="Times New Roman" pitchFamily="18" charset="0"/>
              </a:rPr>
              <a:t>. </a:t>
            </a:r>
          </a:p>
          <a:p>
            <a:pPr algn="just">
              <a:lnSpc>
                <a:spcPct val="150000"/>
              </a:lnSpc>
            </a:pPr>
            <a:r>
              <a:rPr lang="en-US" sz="1200" dirty="0" smtClean="0">
                <a:solidFill>
                  <a:srgbClr val="002060"/>
                </a:solidFill>
                <a:latin typeface="Times New Roman" pitchFamily="18" charset="0"/>
                <a:cs typeface="Times New Roman" pitchFamily="18" charset="0"/>
              </a:rPr>
              <a:t>The Chair appreciated </a:t>
            </a:r>
            <a:r>
              <a:rPr lang="en-US" sz="1200" dirty="0">
                <a:solidFill>
                  <a:srgbClr val="002060"/>
                </a:solidFill>
                <a:latin typeface="Times New Roman" pitchFamily="18" charset="0"/>
                <a:cs typeface="Times New Roman" pitchFamily="18" charset="0"/>
              </a:rPr>
              <a:t>efforts of the National Police Academy in bringing about innovations and improvements in the training related </a:t>
            </a:r>
            <a:r>
              <a:rPr lang="en-US" sz="1200" dirty="0" smtClean="0">
                <a:solidFill>
                  <a:srgbClr val="002060"/>
                </a:solidFill>
                <a:latin typeface="Times New Roman" pitchFamily="18" charset="0"/>
                <a:cs typeface="Times New Roman" pitchFamily="18" charset="0"/>
              </a:rPr>
              <a:t>activities and also the efforts </a:t>
            </a:r>
            <a:r>
              <a:rPr lang="en-US" sz="1200" dirty="0">
                <a:solidFill>
                  <a:srgbClr val="002060"/>
                </a:solidFill>
                <a:latin typeface="Times New Roman" pitchFamily="18" charset="0"/>
                <a:cs typeface="Times New Roman" pitchFamily="18" charset="0"/>
              </a:rPr>
              <a:t>of the existing management of NPA were applauded by the Chair as well as the Board.</a:t>
            </a:r>
          </a:p>
        </p:txBody>
      </p:sp>
      <p:sp>
        <p:nvSpPr>
          <p:cNvPr id="14" name="Rectangle 13"/>
          <p:cNvSpPr/>
          <p:nvPr/>
        </p:nvSpPr>
        <p:spPr>
          <a:xfrm>
            <a:off x="265010" y="152400"/>
            <a:ext cx="725590" cy="11185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6577" y="1371600"/>
            <a:ext cx="3510376" cy="2342333"/>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6577" y="3886200"/>
            <a:ext cx="3510376" cy="2342333"/>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6608" y="6306670"/>
            <a:ext cx="3466592" cy="2313118"/>
          </a:xfrm>
          <a:prstGeom prst="rect">
            <a:avLst/>
          </a:prstGeom>
        </p:spPr>
      </p:pic>
    </p:spTree>
    <p:extLst>
      <p:ext uri="{BB962C8B-B14F-4D97-AF65-F5344CB8AC3E}">
        <p14:creationId xmlns:p14="http://schemas.microsoft.com/office/powerpoint/2010/main" val="40245499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32301" y="304800"/>
            <a:ext cx="52254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6200" y="1371600"/>
            <a:ext cx="5181600" cy="9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 y="601980"/>
            <a:ext cx="5181600" cy="461655"/>
          </a:xfrm>
          <a:prstGeom prst="rect">
            <a:avLst/>
          </a:prstGeom>
          <a:solidFill>
            <a:srgbClr val="102540"/>
          </a:solidFill>
        </p:spPr>
        <p:txBody>
          <a:bodyPr wrap="square" lIns="91430" tIns="45715" rIns="91430" bIns="45715" rtlCol="0" anchor="ctr">
            <a:spAutoFit/>
          </a:bodyPr>
          <a:lstStyle/>
          <a:p>
            <a:r>
              <a:rPr lang="en-US" sz="2400" dirty="0" smtClean="0">
                <a:solidFill>
                  <a:schemeClr val="bg1"/>
                </a:solidFill>
                <a:latin typeface="Times New Roman" pitchFamily="18" charset="0"/>
                <a:cs typeface="Times New Roman" pitchFamily="18" charset="0"/>
              </a:rPr>
              <a:t>42</a:t>
            </a:r>
            <a:r>
              <a:rPr lang="en-US" sz="2400" baseline="30000" dirty="0" smtClean="0">
                <a:solidFill>
                  <a:schemeClr val="bg1"/>
                </a:solidFill>
                <a:latin typeface="Times New Roman" pitchFamily="18" charset="0"/>
                <a:cs typeface="Times New Roman" pitchFamily="18" charset="0"/>
              </a:rPr>
              <a:t>nd</a:t>
            </a:r>
            <a:r>
              <a:rPr lang="en-US" sz="2400" dirty="0" smtClean="0">
                <a:solidFill>
                  <a:schemeClr val="bg1"/>
                </a:solidFill>
                <a:latin typeface="Times New Roman" pitchFamily="18" charset="0"/>
                <a:cs typeface="Times New Roman" pitchFamily="18" charset="0"/>
              </a:rPr>
              <a:t> MCMC Graduation Ceremony </a:t>
            </a:r>
            <a:endParaRPr lang="en-US" sz="2400" dirty="0">
              <a:solidFill>
                <a:schemeClr val="bg1"/>
              </a:solidFill>
              <a:latin typeface="Times New Roman" pitchFamily="18" charset="0"/>
              <a:cs typeface="Times New Roman" pitchFamily="18" charset="0"/>
            </a:endParaRPr>
          </a:p>
        </p:txBody>
      </p:sp>
      <p:sp>
        <p:nvSpPr>
          <p:cNvPr id="11" name="Rectangle 10"/>
          <p:cNvSpPr/>
          <p:nvPr/>
        </p:nvSpPr>
        <p:spPr>
          <a:xfrm>
            <a:off x="108285" y="8839200"/>
            <a:ext cx="6673516"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a:latin typeface="Times New Roman" pitchFamily="18" charset="0"/>
                <a:cs typeface="Times New Roman" pitchFamily="18" charset="0"/>
              </a:rPr>
              <a:t>6</a:t>
            </a:r>
          </a:p>
        </p:txBody>
      </p:sp>
      <p:sp>
        <p:nvSpPr>
          <p:cNvPr id="4" name="TextBox 3"/>
          <p:cNvSpPr txBox="1"/>
          <p:nvPr/>
        </p:nvSpPr>
        <p:spPr>
          <a:xfrm>
            <a:off x="2807368" y="3689602"/>
            <a:ext cx="3898232" cy="272798"/>
          </a:xfrm>
          <a:prstGeom prst="rect">
            <a:avLst/>
          </a:prstGeom>
          <a:noFill/>
          <a:ln>
            <a:noFill/>
          </a:ln>
        </p:spPr>
        <p:txBody>
          <a:bodyPr wrap="square" lIns="87279" tIns="43640" rIns="87279" bIns="43640" rtlCol="0" anchor="ctr">
            <a:spAutoFit/>
          </a:bodyPr>
          <a:lstStyle/>
          <a:p>
            <a:pPr algn="ctr"/>
            <a:r>
              <a:rPr lang="en-GB" sz="1200" dirty="0" smtClean="0">
                <a:solidFill>
                  <a:srgbClr val="002060"/>
                </a:solidFill>
                <a:latin typeface="Times New Roman" pitchFamily="18" charset="0"/>
                <a:cs typeface="Times New Roman" pitchFamily="18" charset="0"/>
              </a:rPr>
              <a:t>Group Photo of  42</a:t>
            </a:r>
            <a:r>
              <a:rPr lang="en-GB" sz="1200" baseline="30000" dirty="0" smtClean="0">
                <a:solidFill>
                  <a:srgbClr val="002060"/>
                </a:solidFill>
                <a:latin typeface="Times New Roman" pitchFamily="18" charset="0"/>
                <a:cs typeface="Times New Roman" pitchFamily="18" charset="0"/>
              </a:rPr>
              <a:t>nd</a:t>
            </a:r>
            <a:r>
              <a:rPr lang="en-GB" sz="1200" dirty="0" smtClean="0">
                <a:solidFill>
                  <a:srgbClr val="002060"/>
                </a:solidFill>
                <a:latin typeface="Times New Roman" pitchFamily="18" charset="0"/>
                <a:cs typeface="Times New Roman" pitchFamily="18" charset="0"/>
              </a:rPr>
              <a:t> MCMC</a:t>
            </a:r>
            <a:endParaRPr lang="en-GB" sz="1200" dirty="0">
              <a:solidFill>
                <a:srgbClr val="002060"/>
              </a:solidFill>
              <a:latin typeface="Times New Roman" pitchFamily="18" charset="0"/>
              <a:cs typeface="Times New Roman" pitchFamily="18" charset="0"/>
            </a:endParaRPr>
          </a:p>
        </p:txBody>
      </p:sp>
      <p:sp>
        <p:nvSpPr>
          <p:cNvPr id="20" name="Rectangle 19"/>
          <p:cNvSpPr/>
          <p:nvPr/>
        </p:nvSpPr>
        <p:spPr>
          <a:xfrm>
            <a:off x="108285" y="5937480"/>
            <a:ext cx="3015916" cy="234719"/>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r>
              <a:rPr lang="en-US" sz="2000" dirty="0" smtClean="0">
                <a:latin typeface="Times New Roman" pitchFamily="18" charset="0"/>
                <a:cs typeface="Times New Roman" pitchFamily="18" charset="0"/>
              </a:rPr>
              <a:t>Distribution of Certificates </a:t>
            </a:r>
            <a:endParaRPr lang="en-US" sz="2000" dirty="0">
              <a:latin typeface="Times New Roman" pitchFamily="18" charset="0"/>
              <a:cs typeface="Times New Roman" pitchFamily="18" charset="0"/>
            </a:endParaRPr>
          </a:p>
        </p:txBody>
      </p:sp>
      <p:sp>
        <p:nvSpPr>
          <p:cNvPr id="9" name="Rectangle 8"/>
          <p:cNvSpPr/>
          <p:nvPr/>
        </p:nvSpPr>
        <p:spPr>
          <a:xfrm>
            <a:off x="108283" y="6322228"/>
            <a:ext cx="3701717" cy="2132223"/>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nSpc>
                <a:spcPct val="150000"/>
              </a:lnSpc>
            </a:pPr>
            <a:endParaRPr lang="en-GB" sz="900" dirty="0">
              <a:latin typeface="Times New Roman" pitchFamily="18" charset="0"/>
              <a:cs typeface="Times New Roman" pitchFamily="18" charset="0"/>
            </a:endParaRPr>
          </a:p>
          <a:p>
            <a:pPr>
              <a:lnSpc>
                <a:spcPct val="150000"/>
              </a:lnSpc>
            </a:pPr>
            <a:r>
              <a:rPr lang="en-GB" sz="900" dirty="0" err="1" smtClean="0">
                <a:latin typeface="Times New Roman" pitchFamily="18" charset="0"/>
                <a:cs typeface="Times New Roman" pitchFamily="18" charset="0"/>
              </a:rPr>
              <a:t>Mr.</a:t>
            </a:r>
            <a:r>
              <a:rPr lang="en-GB" sz="900" dirty="0" smtClean="0">
                <a:latin typeface="Times New Roman" pitchFamily="18" charset="0"/>
                <a:cs typeface="Times New Roman" pitchFamily="18" charset="0"/>
              </a:rPr>
              <a:t>  Muhammad Omer, PSP 	Capt. (R) </a:t>
            </a:r>
            <a:r>
              <a:rPr lang="en-GB" sz="900" dirty="0" err="1" smtClean="0">
                <a:latin typeface="Times New Roman" pitchFamily="18" charset="0"/>
                <a:cs typeface="Times New Roman" pitchFamily="18" charset="0"/>
              </a:rPr>
              <a:t>Najmul</a:t>
            </a:r>
            <a:r>
              <a:rPr lang="en-GB" sz="900" dirty="0" smtClean="0">
                <a:latin typeface="Times New Roman" pitchFamily="18" charset="0"/>
                <a:cs typeface="Times New Roman" pitchFamily="18" charset="0"/>
              </a:rPr>
              <a:t> </a:t>
            </a:r>
            <a:r>
              <a:rPr lang="en-GB" sz="900" dirty="0" err="1" smtClean="0">
                <a:latin typeface="Times New Roman" pitchFamily="18" charset="0"/>
                <a:cs typeface="Times New Roman" pitchFamily="18" charset="0"/>
              </a:rPr>
              <a:t>Hassain</a:t>
            </a:r>
            <a:r>
              <a:rPr lang="en-GB" sz="900" dirty="0" smtClean="0">
                <a:latin typeface="Times New Roman" pitchFamily="18" charset="0"/>
                <a:cs typeface="Times New Roman" pitchFamily="18" charset="0"/>
              </a:rPr>
              <a:t>, PSP</a:t>
            </a:r>
          </a:p>
          <a:p>
            <a:pPr>
              <a:lnSpc>
                <a:spcPct val="150000"/>
              </a:lnSpc>
            </a:pPr>
            <a:r>
              <a:rPr lang="en-GB" sz="900" dirty="0" err="1" smtClean="0">
                <a:latin typeface="Times New Roman" pitchFamily="18" charset="0"/>
                <a:cs typeface="Times New Roman" pitchFamily="18" charset="0"/>
              </a:rPr>
              <a:t>Mr.</a:t>
            </a:r>
            <a:r>
              <a:rPr lang="en-GB" sz="900" dirty="0" smtClean="0">
                <a:latin typeface="Times New Roman" pitchFamily="18" charset="0"/>
                <a:cs typeface="Times New Roman" pitchFamily="18" charset="0"/>
              </a:rPr>
              <a:t>  </a:t>
            </a:r>
            <a:r>
              <a:rPr lang="en-GB" sz="900" dirty="0" err="1" smtClean="0">
                <a:latin typeface="Times New Roman" pitchFamily="18" charset="0"/>
                <a:cs typeface="Times New Roman" pitchFamily="18" charset="0"/>
              </a:rPr>
              <a:t>Shahzada</a:t>
            </a:r>
            <a:r>
              <a:rPr lang="en-GB" sz="900" dirty="0" smtClean="0">
                <a:latin typeface="Times New Roman" pitchFamily="18" charset="0"/>
                <a:cs typeface="Times New Roman" pitchFamily="18" charset="0"/>
              </a:rPr>
              <a:t> Umar Abbas, PSP 	Flt. Lt. (R) Atta </a:t>
            </a:r>
            <a:r>
              <a:rPr lang="en-GB" sz="900" dirty="0" err="1" smtClean="0">
                <a:latin typeface="Times New Roman" pitchFamily="18" charset="0"/>
                <a:cs typeface="Times New Roman" pitchFamily="18" charset="0"/>
              </a:rPr>
              <a:t>ur</a:t>
            </a:r>
            <a:r>
              <a:rPr lang="en-GB" sz="900" dirty="0" smtClean="0">
                <a:latin typeface="Times New Roman" pitchFamily="18" charset="0"/>
                <a:cs typeface="Times New Roman" pitchFamily="18" charset="0"/>
              </a:rPr>
              <a:t> </a:t>
            </a:r>
            <a:r>
              <a:rPr lang="en-GB" sz="900" dirty="0" err="1" smtClean="0">
                <a:latin typeface="Times New Roman" pitchFamily="18" charset="0"/>
                <a:cs typeface="Times New Roman" pitchFamily="18" charset="0"/>
              </a:rPr>
              <a:t>Rehman</a:t>
            </a:r>
            <a:r>
              <a:rPr lang="en-GB" sz="900" dirty="0" smtClean="0">
                <a:latin typeface="Times New Roman" pitchFamily="18" charset="0"/>
                <a:cs typeface="Times New Roman" pitchFamily="18" charset="0"/>
              </a:rPr>
              <a:t>, PSP</a:t>
            </a:r>
          </a:p>
          <a:p>
            <a:pPr>
              <a:lnSpc>
                <a:spcPct val="150000"/>
              </a:lnSpc>
            </a:pPr>
            <a:r>
              <a:rPr lang="en-GB" sz="900" dirty="0" err="1" smtClean="0">
                <a:latin typeface="Times New Roman" pitchFamily="18" charset="0"/>
                <a:cs typeface="Times New Roman" pitchFamily="18" charset="0"/>
              </a:rPr>
              <a:t>Mr.</a:t>
            </a:r>
            <a:r>
              <a:rPr lang="en-GB" sz="900" dirty="0" smtClean="0">
                <a:latin typeface="Times New Roman" pitchFamily="18" charset="0"/>
                <a:cs typeface="Times New Roman" pitchFamily="18" charset="0"/>
              </a:rPr>
              <a:t> Muhammad </a:t>
            </a:r>
            <a:r>
              <a:rPr lang="en-GB" sz="900" dirty="0" err="1" smtClean="0">
                <a:latin typeface="Times New Roman" pitchFamily="18" charset="0"/>
                <a:cs typeface="Times New Roman" pitchFamily="18" charset="0"/>
              </a:rPr>
              <a:t>Kaleem</a:t>
            </a:r>
            <a:r>
              <a:rPr lang="en-GB" sz="900" dirty="0" smtClean="0">
                <a:latin typeface="Times New Roman" pitchFamily="18" charset="0"/>
                <a:cs typeface="Times New Roman" pitchFamily="18" charset="0"/>
              </a:rPr>
              <a:t>, PSP	Lt.  (R) </a:t>
            </a:r>
            <a:r>
              <a:rPr lang="en-GB" sz="900" dirty="0" err="1" smtClean="0">
                <a:latin typeface="Times New Roman" pitchFamily="18" charset="0"/>
                <a:cs typeface="Times New Roman" pitchFamily="18" charset="0"/>
              </a:rPr>
              <a:t>Fahad</a:t>
            </a:r>
            <a:r>
              <a:rPr lang="en-GB" sz="900" dirty="0" smtClean="0">
                <a:latin typeface="Times New Roman" pitchFamily="18" charset="0"/>
                <a:cs typeface="Times New Roman" pitchFamily="18" charset="0"/>
              </a:rPr>
              <a:t> Khan, PSP </a:t>
            </a:r>
          </a:p>
          <a:p>
            <a:pPr>
              <a:lnSpc>
                <a:spcPct val="150000"/>
              </a:lnSpc>
            </a:pPr>
            <a:r>
              <a:rPr lang="en-GB" sz="900" dirty="0" err="1" smtClean="0">
                <a:latin typeface="Times New Roman" pitchFamily="18" charset="0"/>
                <a:cs typeface="Times New Roman" pitchFamily="18" charset="0"/>
              </a:rPr>
              <a:t>Mr.</a:t>
            </a:r>
            <a:r>
              <a:rPr lang="en-GB" sz="900" dirty="0" smtClean="0">
                <a:latin typeface="Times New Roman" pitchFamily="18" charset="0"/>
                <a:cs typeface="Times New Roman" pitchFamily="18" charset="0"/>
              </a:rPr>
              <a:t> Farooq Ahmed, PSP 	</a:t>
            </a:r>
            <a:r>
              <a:rPr lang="en-GB" sz="900" dirty="0" err="1" smtClean="0">
                <a:latin typeface="Times New Roman" pitchFamily="18" charset="0"/>
                <a:cs typeface="Times New Roman" pitchFamily="18" charset="0"/>
              </a:rPr>
              <a:t>Mr.</a:t>
            </a:r>
            <a:r>
              <a:rPr lang="en-GB" sz="900" dirty="0" smtClean="0">
                <a:latin typeface="Times New Roman" pitchFamily="18" charset="0"/>
                <a:cs typeface="Times New Roman" pitchFamily="18" charset="0"/>
              </a:rPr>
              <a:t>  Muhammad </a:t>
            </a:r>
            <a:r>
              <a:rPr lang="en-GB" sz="900" dirty="0" err="1" smtClean="0">
                <a:latin typeface="Times New Roman" pitchFamily="18" charset="0"/>
                <a:cs typeface="Times New Roman" pitchFamily="18" charset="0"/>
              </a:rPr>
              <a:t>Ayaz</a:t>
            </a:r>
            <a:r>
              <a:rPr lang="en-GB" sz="900" dirty="0" smtClean="0">
                <a:latin typeface="Times New Roman" pitchFamily="18" charset="0"/>
                <a:cs typeface="Times New Roman" pitchFamily="18" charset="0"/>
              </a:rPr>
              <a:t>, PSP</a:t>
            </a:r>
          </a:p>
          <a:p>
            <a:pPr>
              <a:lnSpc>
                <a:spcPct val="150000"/>
              </a:lnSpc>
            </a:pPr>
            <a:r>
              <a:rPr lang="en-GB" sz="900" dirty="0" smtClean="0">
                <a:latin typeface="Times New Roman" pitchFamily="18" charset="0"/>
                <a:cs typeface="Times New Roman" pitchFamily="18" charset="0"/>
              </a:rPr>
              <a:t>Capt. (R) Dost Muhammad, PSP	Capt. </a:t>
            </a:r>
            <a:r>
              <a:rPr lang="en-GB" sz="900" dirty="0" err="1" smtClean="0">
                <a:latin typeface="Times New Roman" pitchFamily="18" charset="0"/>
                <a:cs typeface="Times New Roman" pitchFamily="18" charset="0"/>
              </a:rPr>
              <a:t>Majeeb</a:t>
            </a:r>
            <a:r>
              <a:rPr lang="en-GB" sz="900" dirty="0" smtClean="0">
                <a:latin typeface="Times New Roman" pitchFamily="18" charset="0"/>
                <a:cs typeface="Times New Roman" pitchFamily="18" charset="0"/>
              </a:rPr>
              <a:t> </a:t>
            </a:r>
            <a:r>
              <a:rPr lang="en-GB" sz="900" dirty="0" err="1" smtClean="0">
                <a:latin typeface="Times New Roman" pitchFamily="18" charset="0"/>
                <a:cs typeface="Times New Roman" pitchFamily="18" charset="0"/>
              </a:rPr>
              <a:t>Ullah</a:t>
            </a:r>
            <a:r>
              <a:rPr lang="en-GB" sz="900" dirty="0" smtClean="0">
                <a:latin typeface="Times New Roman" pitchFamily="18" charset="0"/>
                <a:cs typeface="Times New Roman" pitchFamily="18" charset="0"/>
              </a:rPr>
              <a:t>, Pak Army</a:t>
            </a:r>
          </a:p>
          <a:p>
            <a:pPr>
              <a:lnSpc>
                <a:spcPct val="150000"/>
              </a:lnSpc>
            </a:pPr>
            <a:r>
              <a:rPr lang="en-GB" sz="900" dirty="0" err="1" smtClean="0">
                <a:latin typeface="Times New Roman" pitchFamily="18" charset="0"/>
                <a:cs typeface="Times New Roman" pitchFamily="18" charset="0"/>
              </a:rPr>
              <a:t>Dr.</a:t>
            </a:r>
            <a:r>
              <a:rPr lang="en-GB" sz="900" dirty="0" smtClean="0">
                <a:latin typeface="Times New Roman" pitchFamily="18" charset="0"/>
                <a:cs typeface="Times New Roman" pitchFamily="18" charset="0"/>
              </a:rPr>
              <a:t> </a:t>
            </a:r>
            <a:r>
              <a:rPr lang="en-GB" sz="900" dirty="0" err="1" smtClean="0">
                <a:latin typeface="Times New Roman" pitchFamily="18" charset="0"/>
                <a:cs typeface="Times New Roman" pitchFamily="18" charset="0"/>
              </a:rPr>
              <a:t>Anoosh</a:t>
            </a:r>
            <a:r>
              <a:rPr lang="en-GB" sz="900" dirty="0" smtClean="0">
                <a:latin typeface="Times New Roman" pitchFamily="18" charset="0"/>
                <a:cs typeface="Times New Roman" pitchFamily="18" charset="0"/>
              </a:rPr>
              <a:t> Masood Ch. PSP	Capt. Muhammad </a:t>
            </a:r>
            <a:r>
              <a:rPr lang="en-GB" sz="900" dirty="0" err="1" smtClean="0">
                <a:latin typeface="Times New Roman" pitchFamily="18" charset="0"/>
                <a:cs typeface="Times New Roman" pitchFamily="18" charset="0"/>
              </a:rPr>
              <a:t>Talha</a:t>
            </a:r>
            <a:r>
              <a:rPr lang="en-GB" sz="900" dirty="0" smtClean="0">
                <a:latin typeface="Times New Roman" pitchFamily="18" charset="0"/>
                <a:cs typeface="Times New Roman" pitchFamily="18" charset="0"/>
              </a:rPr>
              <a:t>, Pak Army</a:t>
            </a:r>
          </a:p>
          <a:p>
            <a:pPr>
              <a:lnSpc>
                <a:spcPct val="150000"/>
              </a:lnSpc>
            </a:pPr>
            <a:r>
              <a:rPr lang="en-GB" sz="900" dirty="0" smtClean="0">
                <a:latin typeface="Times New Roman" pitchFamily="18" charset="0"/>
                <a:cs typeface="Times New Roman" pitchFamily="18" charset="0"/>
              </a:rPr>
              <a:t> </a:t>
            </a:r>
            <a:endParaRPr lang="en-GB" sz="900" dirty="0">
              <a:latin typeface="Times New Roman" pitchFamily="18" charset="0"/>
              <a:cs typeface="Times New Roman" pitchFamily="18" charset="0"/>
            </a:endParaRPr>
          </a:p>
        </p:txBody>
      </p:sp>
      <p:sp>
        <p:nvSpPr>
          <p:cNvPr id="24" name="Rectangle 23"/>
          <p:cNvSpPr/>
          <p:nvPr/>
        </p:nvSpPr>
        <p:spPr>
          <a:xfrm>
            <a:off x="5791200" y="304800"/>
            <a:ext cx="725590" cy="1118521"/>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sp>
        <p:nvSpPr>
          <p:cNvPr id="18" name="TextBox 17"/>
          <p:cNvSpPr txBox="1"/>
          <p:nvPr/>
        </p:nvSpPr>
        <p:spPr>
          <a:xfrm>
            <a:off x="76200" y="1447800"/>
            <a:ext cx="2438400" cy="4339650"/>
          </a:xfrm>
          <a:prstGeom prst="rect">
            <a:avLst/>
          </a:prstGeom>
          <a:noFill/>
          <a:ln>
            <a:solidFill>
              <a:schemeClr val="bg1"/>
            </a:solidFill>
          </a:ln>
        </p:spPr>
        <p:txBody>
          <a:bodyPr wrap="square" rtlCol="0">
            <a:spAutoFit/>
          </a:bodyPr>
          <a:lstStyle/>
          <a:p>
            <a:pPr algn="just"/>
            <a:r>
              <a:rPr lang="en-US" sz="1200" dirty="0">
                <a:solidFill>
                  <a:srgbClr val="002060"/>
                </a:solidFill>
                <a:latin typeface="Times New Roman" pitchFamily="18" charset="0"/>
                <a:cs typeface="Times New Roman" pitchFamily="18" charset="0"/>
              </a:rPr>
              <a:t>The MCMC domain-specific course is designed for officers from Police, FIA, and NAB to enhance their professional competence and personal abilities. It focuses on organization-specific knowledge, skills, and attitudes, encouraging mutual learning and experience-sharing. The curriculum blends professional, developmental, and research components to prepare participants for future leadership roles. </a:t>
            </a:r>
          </a:p>
          <a:p>
            <a:pPr algn="just"/>
            <a:r>
              <a:rPr lang="en-US" sz="1200" dirty="0">
                <a:solidFill>
                  <a:srgbClr val="002060"/>
                </a:solidFill>
                <a:latin typeface="Times New Roman" pitchFamily="18" charset="0"/>
                <a:cs typeface="Times New Roman" pitchFamily="18" charset="0"/>
              </a:rPr>
              <a:t>On </a:t>
            </a:r>
            <a:r>
              <a:rPr lang="en-US" sz="1200" dirty="0" smtClean="0">
                <a:solidFill>
                  <a:srgbClr val="002060"/>
                </a:solidFill>
                <a:latin typeface="Times New Roman" pitchFamily="18" charset="0"/>
                <a:cs typeface="Times New Roman" pitchFamily="18" charset="0"/>
              </a:rPr>
              <a:t>21</a:t>
            </a:r>
            <a:r>
              <a:rPr lang="en-US" sz="1200" baseline="30000" dirty="0" smtClean="0">
                <a:solidFill>
                  <a:srgbClr val="002060"/>
                </a:solidFill>
                <a:latin typeface="Times New Roman" pitchFamily="18" charset="0"/>
                <a:cs typeface="Times New Roman" pitchFamily="18" charset="0"/>
              </a:rPr>
              <a:t>st</a:t>
            </a:r>
            <a:r>
              <a:rPr lang="en-US" sz="1200" dirty="0" smtClean="0">
                <a:solidFill>
                  <a:srgbClr val="002060"/>
                </a:solidFill>
                <a:latin typeface="Times New Roman" pitchFamily="18" charset="0"/>
                <a:cs typeface="Times New Roman" pitchFamily="18" charset="0"/>
              </a:rPr>
              <a:t> March, 2025, </a:t>
            </a:r>
            <a:r>
              <a:rPr lang="en-US" sz="1200" dirty="0">
                <a:solidFill>
                  <a:srgbClr val="002060"/>
                </a:solidFill>
                <a:latin typeface="Times New Roman" pitchFamily="18" charset="0"/>
                <a:cs typeface="Times New Roman" pitchFamily="18" charset="0"/>
              </a:rPr>
              <a:t>Graduation Ceremony of </a:t>
            </a:r>
            <a:r>
              <a:rPr lang="en-US" sz="1200" dirty="0" smtClean="0">
                <a:solidFill>
                  <a:srgbClr val="002060"/>
                </a:solidFill>
                <a:latin typeface="Times New Roman" pitchFamily="18" charset="0"/>
                <a:cs typeface="Times New Roman" pitchFamily="18" charset="0"/>
              </a:rPr>
              <a:t>13</a:t>
            </a:r>
            <a:r>
              <a:rPr lang="en-US" sz="1200" baseline="30000" dirty="0" smtClean="0">
                <a:solidFill>
                  <a:srgbClr val="002060"/>
                </a:solidFill>
                <a:latin typeface="Times New Roman" pitchFamily="18" charset="0"/>
                <a:cs typeface="Times New Roman" pitchFamily="18" charset="0"/>
              </a:rPr>
              <a:t>th</a:t>
            </a:r>
            <a:r>
              <a:rPr lang="en-US" sz="1200" dirty="0" smtClean="0">
                <a:solidFill>
                  <a:srgbClr val="002060"/>
                </a:solidFill>
                <a:latin typeface="Times New Roman" pitchFamily="18" charset="0"/>
                <a:cs typeface="Times New Roman" pitchFamily="18" charset="0"/>
              </a:rPr>
              <a:t> </a:t>
            </a:r>
            <a:r>
              <a:rPr lang="en-US" sz="1200" dirty="0">
                <a:solidFill>
                  <a:srgbClr val="002060"/>
                </a:solidFill>
                <a:latin typeface="Times New Roman" pitchFamily="18" charset="0"/>
                <a:cs typeface="Times New Roman" pitchFamily="18" charset="0"/>
              </a:rPr>
              <a:t>Domain Specific Specialized Training Course of </a:t>
            </a:r>
            <a:r>
              <a:rPr lang="en-US" sz="1200" dirty="0" smtClean="0">
                <a:solidFill>
                  <a:srgbClr val="002060"/>
                </a:solidFill>
                <a:latin typeface="Times New Roman" pitchFamily="18" charset="0"/>
                <a:cs typeface="Times New Roman" pitchFamily="18" charset="0"/>
              </a:rPr>
              <a:t>42</a:t>
            </a:r>
            <a:r>
              <a:rPr lang="en-US" sz="1200" baseline="30000" dirty="0" smtClean="0">
                <a:solidFill>
                  <a:srgbClr val="002060"/>
                </a:solidFill>
                <a:latin typeface="Times New Roman" pitchFamily="18" charset="0"/>
                <a:cs typeface="Times New Roman" pitchFamily="18" charset="0"/>
              </a:rPr>
              <a:t>nd</a:t>
            </a:r>
            <a:r>
              <a:rPr lang="en-US" sz="1200" dirty="0" smtClean="0">
                <a:solidFill>
                  <a:srgbClr val="002060"/>
                </a:solidFill>
                <a:latin typeface="Times New Roman" pitchFamily="18" charset="0"/>
                <a:cs typeface="Times New Roman" pitchFamily="18" charset="0"/>
              </a:rPr>
              <a:t> Mid-Career </a:t>
            </a:r>
            <a:r>
              <a:rPr lang="en-US" sz="1200" dirty="0">
                <a:solidFill>
                  <a:srgbClr val="002060"/>
                </a:solidFill>
                <a:latin typeface="Times New Roman" pitchFamily="18" charset="0"/>
                <a:cs typeface="Times New Roman" pitchFamily="18" charset="0"/>
              </a:rPr>
              <a:t>Management Course (MCMC) was held at the National Police Academy, Islamabad. The batch comprises </a:t>
            </a:r>
            <a:r>
              <a:rPr lang="en-US" sz="1200" dirty="0" smtClean="0">
                <a:solidFill>
                  <a:srgbClr val="002060"/>
                </a:solidFill>
                <a:latin typeface="Times New Roman" pitchFamily="18" charset="0"/>
                <a:cs typeface="Times New Roman" pitchFamily="18" charset="0"/>
              </a:rPr>
              <a:t>12 </a:t>
            </a:r>
            <a:r>
              <a:rPr lang="en-US" sz="1200" dirty="0">
                <a:solidFill>
                  <a:srgbClr val="002060"/>
                </a:solidFill>
                <a:latin typeface="Times New Roman" pitchFamily="18" charset="0"/>
                <a:cs typeface="Times New Roman" pitchFamily="18" charset="0"/>
              </a:rPr>
              <a:t>officers including </a:t>
            </a:r>
            <a:r>
              <a:rPr lang="en-US" sz="1200" dirty="0" smtClean="0">
                <a:solidFill>
                  <a:srgbClr val="002060"/>
                </a:solidFill>
                <a:latin typeface="Times New Roman" pitchFamily="18" charset="0"/>
                <a:cs typeface="Times New Roman" pitchFamily="18" charset="0"/>
              </a:rPr>
              <a:t>one female, 10 </a:t>
            </a:r>
            <a:r>
              <a:rPr lang="en-US" sz="1200" dirty="0">
                <a:solidFill>
                  <a:srgbClr val="002060"/>
                </a:solidFill>
                <a:latin typeface="Times New Roman" pitchFamily="18" charset="0"/>
                <a:cs typeface="Times New Roman" pitchFamily="18" charset="0"/>
              </a:rPr>
              <a:t>officers from </a:t>
            </a:r>
            <a:r>
              <a:rPr lang="en-US" sz="1200" dirty="0" smtClean="0">
                <a:solidFill>
                  <a:srgbClr val="002060"/>
                </a:solidFill>
                <a:latin typeface="Times New Roman" pitchFamily="18" charset="0"/>
                <a:cs typeface="Times New Roman" pitchFamily="18" charset="0"/>
              </a:rPr>
              <a:t>PSP and 02 </a:t>
            </a:r>
            <a:r>
              <a:rPr lang="en-US" sz="1200" dirty="0">
                <a:solidFill>
                  <a:srgbClr val="002060"/>
                </a:solidFill>
                <a:latin typeface="Times New Roman" pitchFamily="18" charset="0"/>
                <a:cs typeface="Times New Roman" pitchFamily="18" charset="0"/>
              </a:rPr>
              <a:t>officers from </a:t>
            </a:r>
            <a:r>
              <a:rPr lang="en-US" sz="1200" dirty="0" smtClean="0">
                <a:solidFill>
                  <a:srgbClr val="002060"/>
                </a:solidFill>
                <a:latin typeface="Times New Roman" pitchFamily="18" charset="0"/>
                <a:cs typeface="Times New Roman" pitchFamily="18" charset="0"/>
              </a:rPr>
              <a:t>Pak Army. </a:t>
            </a:r>
            <a:endParaRPr lang="en-GB" sz="12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5092" y="6322228"/>
            <a:ext cx="2971801" cy="167163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1933" y="1530679"/>
            <a:ext cx="3936860" cy="2214484"/>
          </a:xfrm>
          <a:prstGeom prst="rect">
            <a:avLst/>
          </a:prstGeom>
        </p:spPr>
      </p:pic>
      <p:sp>
        <p:nvSpPr>
          <p:cNvPr id="14" name="TextBox 13"/>
          <p:cNvSpPr txBox="1"/>
          <p:nvPr/>
        </p:nvSpPr>
        <p:spPr>
          <a:xfrm>
            <a:off x="3835540" y="8077200"/>
            <a:ext cx="2946260" cy="272798"/>
          </a:xfrm>
          <a:prstGeom prst="rect">
            <a:avLst/>
          </a:prstGeom>
          <a:noFill/>
        </p:spPr>
        <p:txBody>
          <a:bodyPr wrap="square" lIns="87279" tIns="43640" rIns="87279" bIns="43640" rtlCol="0" anchor="ctr">
            <a:spAutoFit/>
          </a:bodyPr>
          <a:lstStyle/>
          <a:p>
            <a:pPr algn="ctr"/>
            <a:r>
              <a:rPr lang="en-GB" sz="1200" dirty="0" err="1" smtClean="0">
                <a:solidFill>
                  <a:srgbClr val="002060"/>
                </a:solidFill>
                <a:latin typeface="Times New Roman" pitchFamily="18" charset="0"/>
                <a:cs typeface="Times New Roman" pitchFamily="18" charset="0"/>
              </a:rPr>
              <a:t>Dr.</a:t>
            </a:r>
            <a:r>
              <a:rPr lang="en-GB" sz="1200" dirty="0" smtClean="0">
                <a:solidFill>
                  <a:srgbClr val="002060"/>
                </a:solidFill>
                <a:latin typeface="Times New Roman" pitchFamily="18" charset="0"/>
                <a:cs typeface="Times New Roman" pitchFamily="18" charset="0"/>
              </a:rPr>
              <a:t> </a:t>
            </a:r>
            <a:r>
              <a:rPr lang="en-GB" sz="1200" dirty="0" err="1" smtClean="0">
                <a:solidFill>
                  <a:srgbClr val="002060"/>
                </a:solidFill>
                <a:latin typeface="Times New Roman" pitchFamily="18" charset="0"/>
                <a:cs typeface="Times New Roman" pitchFamily="18" charset="0"/>
              </a:rPr>
              <a:t>Anoosh</a:t>
            </a:r>
            <a:r>
              <a:rPr lang="en-GB" sz="1200" dirty="0" smtClean="0">
                <a:solidFill>
                  <a:srgbClr val="002060"/>
                </a:solidFill>
                <a:latin typeface="Times New Roman" pitchFamily="18" charset="0"/>
                <a:cs typeface="Times New Roman" pitchFamily="18" charset="0"/>
              </a:rPr>
              <a:t> Masood Ch., PSP of 42</a:t>
            </a:r>
            <a:r>
              <a:rPr lang="en-GB" sz="1200" baseline="30000" dirty="0" smtClean="0">
                <a:solidFill>
                  <a:srgbClr val="002060"/>
                </a:solidFill>
                <a:latin typeface="Times New Roman" pitchFamily="18" charset="0"/>
                <a:cs typeface="Times New Roman" pitchFamily="18" charset="0"/>
              </a:rPr>
              <a:t>nd</a:t>
            </a:r>
            <a:r>
              <a:rPr lang="en-GB" sz="1200" dirty="0" smtClean="0">
                <a:solidFill>
                  <a:srgbClr val="002060"/>
                </a:solidFill>
                <a:latin typeface="Times New Roman" pitchFamily="18" charset="0"/>
                <a:cs typeface="Times New Roman" pitchFamily="18" charset="0"/>
              </a:rPr>
              <a:t> MCMC</a:t>
            </a:r>
            <a:endParaRPr lang="en-GB" sz="1200" dirty="0">
              <a:solidFill>
                <a:srgbClr val="002060"/>
              </a:solidFill>
              <a:latin typeface="Times New Roman" pitchFamily="18" charset="0"/>
              <a:cs typeface="Times New Roman"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1933" y="4012541"/>
            <a:ext cx="3936860" cy="1869622"/>
          </a:xfrm>
          <a:prstGeom prst="rect">
            <a:avLst/>
          </a:prstGeom>
        </p:spPr>
      </p:pic>
      <p:sp>
        <p:nvSpPr>
          <p:cNvPr id="15" name="TextBox 14"/>
          <p:cNvSpPr txBox="1"/>
          <p:nvPr/>
        </p:nvSpPr>
        <p:spPr>
          <a:xfrm>
            <a:off x="3505200" y="5867136"/>
            <a:ext cx="3011590" cy="457464"/>
          </a:xfrm>
          <a:prstGeom prst="rect">
            <a:avLst/>
          </a:prstGeom>
          <a:noFill/>
          <a:ln>
            <a:noFill/>
          </a:ln>
        </p:spPr>
        <p:txBody>
          <a:bodyPr wrap="square" lIns="87279" tIns="43640" rIns="87279" bIns="43640" rtlCol="0" anchor="ctr">
            <a:spAutoFit/>
          </a:bodyPr>
          <a:lstStyle/>
          <a:p>
            <a:pPr algn="ctr"/>
            <a:r>
              <a:rPr lang="en-US" sz="1200" dirty="0" smtClean="0">
                <a:solidFill>
                  <a:srgbClr val="002060"/>
                </a:solidFill>
                <a:latin typeface="Times New Roman" pitchFamily="18" charset="0"/>
                <a:cs typeface="Times New Roman" pitchFamily="18" charset="0"/>
              </a:rPr>
              <a:t>42</a:t>
            </a:r>
            <a:r>
              <a:rPr lang="en-US" sz="1200" baseline="30000" dirty="0" smtClean="0">
                <a:solidFill>
                  <a:srgbClr val="002060"/>
                </a:solidFill>
                <a:latin typeface="Times New Roman" pitchFamily="18" charset="0"/>
                <a:cs typeface="Times New Roman" pitchFamily="18" charset="0"/>
              </a:rPr>
              <a:t>nd</a:t>
            </a:r>
            <a:r>
              <a:rPr lang="en-US" sz="1200" dirty="0" smtClean="0">
                <a:solidFill>
                  <a:srgbClr val="002060"/>
                </a:solidFill>
                <a:latin typeface="Times New Roman" pitchFamily="18" charset="0"/>
                <a:cs typeface="Times New Roman" pitchFamily="18" charset="0"/>
              </a:rPr>
              <a:t> MCMC </a:t>
            </a:r>
            <a:r>
              <a:rPr lang="en-US" sz="1200" dirty="0">
                <a:solidFill>
                  <a:srgbClr val="002060"/>
                </a:solidFill>
                <a:latin typeface="Times New Roman" pitchFamily="18" charset="0"/>
                <a:cs typeface="Times New Roman" pitchFamily="18" charset="0"/>
              </a:rPr>
              <a:t>presenting souvenir to the Commandant, NPA</a:t>
            </a:r>
            <a:endParaRPr lang="en-GB" sz="12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7433773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447800" y="152400"/>
            <a:ext cx="533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424608" y="1066799"/>
            <a:ext cx="5357192" cy="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447800" y="376545"/>
            <a:ext cx="5357193" cy="461655"/>
          </a:xfrm>
          <a:prstGeom prst="rect">
            <a:avLst/>
          </a:prstGeom>
          <a:solidFill>
            <a:srgbClr val="102540"/>
          </a:solidFill>
        </p:spPr>
        <p:txBody>
          <a:bodyPr wrap="square" lIns="91430" tIns="45715" rIns="91430" bIns="45715" rtlCol="0" anchor="ctr">
            <a:spAutoFit/>
          </a:bodyPr>
          <a:lstStyle/>
          <a:p>
            <a:r>
              <a:rPr lang="en-US" sz="2400" dirty="0" smtClean="0">
                <a:solidFill>
                  <a:schemeClr val="bg1"/>
                </a:solidFill>
                <a:latin typeface="Times New Roman" pitchFamily="18" charset="0"/>
                <a:cs typeface="Times New Roman" pitchFamily="18" charset="0"/>
              </a:rPr>
              <a:t>42</a:t>
            </a:r>
            <a:r>
              <a:rPr lang="en-US" sz="2400" baseline="30000" dirty="0" smtClean="0">
                <a:solidFill>
                  <a:schemeClr val="bg1"/>
                </a:solidFill>
                <a:latin typeface="Times New Roman" pitchFamily="18" charset="0"/>
                <a:cs typeface="Times New Roman" pitchFamily="18" charset="0"/>
              </a:rPr>
              <a:t>nd</a:t>
            </a:r>
            <a:r>
              <a:rPr lang="en-US" sz="2400" dirty="0" smtClean="0">
                <a:solidFill>
                  <a:schemeClr val="bg1"/>
                </a:solidFill>
                <a:latin typeface="Times New Roman" pitchFamily="18" charset="0"/>
                <a:cs typeface="Times New Roman" pitchFamily="18" charset="0"/>
              </a:rPr>
              <a:t> MCMC Lecture Series  </a:t>
            </a:r>
            <a:endParaRPr lang="en-US" sz="2400" dirty="0">
              <a:solidFill>
                <a:schemeClr val="bg1"/>
              </a:solidFill>
              <a:latin typeface="Times New Roman" pitchFamily="18" charset="0"/>
              <a:cs typeface="Times New Roman" pitchFamily="18" charset="0"/>
            </a:endParaRPr>
          </a:p>
        </p:txBody>
      </p:sp>
      <p:sp>
        <p:nvSpPr>
          <p:cNvPr id="11" name="Rectangle 10"/>
          <p:cNvSpPr/>
          <p:nvPr/>
        </p:nvSpPr>
        <p:spPr>
          <a:xfrm>
            <a:off x="108599" y="8839200"/>
            <a:ext cx="6673201"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smtClean="0">
                <a:latin typeface="Times New Roman" pitchFamily="18" charset="0"/>
                <a:cs typeface="Times New Roman" pitchFamily="18" charset="0"/>
              </a:rPr>
              <a:t>7</a:t>
            </a:r>
            <a:endParaRPr lang="en-US" sz="900" dirty="0">
              <a:latin typeface="Times New Roman" pitchFamily="18" charset="0"/>
              <a:cs typeface="Times New Roman" pitchFamily="18" charset="0"/>
            </a:endParaRPr>
          </a:p>
        </p:txBody>
      </p:sp>
      <p:sp>
        <p:nvSpPr>
          <p:cNvPr id="21" name="Rectangle 20"/>
          <p:cNvSpPr/>
          <p:nvPr/>
        </p:nvSpPr>
        <p:spPr>
          <a:xfrm flipV="1">
            <a:off x="4584032" y="3345334"/>
            <a:ext cx="1660358" cy="242021"/>
          </a:xfrm>
          <a:prstGeom prst="rect">
            <a:avLst/>
          </a:prstGeom>
        </p:spPr>
        <p:txBody>
          <a:bodyPr wrap="square" lIns="87279" tIns="43640" rIns="87279" bIns="43640">
            <a:spAutoFit/>
          </a:bodyPr>
          <a:lstStyle/>
          <a:p>
            <a:pPr algn="ctr"/>
            <a:endParaRPr lang="en-GB" sz="1000" dirty="0">
              <a:solidFill>
                <a:srgbClr val="002060"/>
              </a:solidFill>
              <a:latin typeface="Times New Roman" pitchFamily="18" charset="0"/>
              <a:cs typeface="Times New Roman" pitchFamily="18" charset="0"/>
            </a:endParaRPr>
          </a:p>
        </p:txBody>
      </p:sp>
      <p:sp>
        <p:nvSpPr>
          <p:cNvPr id="26" name="TextBox 25"/>
          <p:cNvSpPr txBox="1"/>
          <p:nvPr/>
        </p:nvSpPr>
        <p:spPr>
          <a:xfrm>
            <a:off x="125120" y="3365347"/>
            <a:ext cx="2939401" cy="272798"/>
          </a:xfrm>
          <a:prstGeom prst="rect">
            <a:avLst/>
          </a:prstGeom>
          <a:noFill/>
        </p:spPr>
        <p:txBody>
          <a:bodyPr wrap="square" lIns="87279" tIns="43640" rIns="87279" bIns="43640" rtlCol="0">
            <a:spAutoFit/>
          </a:bodyPr>
          <a:lstStyle/>
          <a:p>
            <a:pPr algn="ctr"/>
            <a:r>
              <a:rPr lang="en-GB" sz="1200" dirty="0" smtClean="0">
                <a:solidFill>
                  <a:srgbClr val="002060"/>
                </a:solidFill>
                <a:latin typeface="Times New Roman" pitchFamily="18" charset="0"/>
                <a:cs typeface="Times New Roman" pitchFamily="18" charset="0"/>
              </a:rPr>
              <a:t>Addl. IGP Muhammad Ali </a:t>
            </a:r>
            <a:r>
              <a:rPr lang="en-GB" sz="1200" dirty="0" err="1" smtClean="0">
                <a:solidFill>
                  <a:srgbClr val="002060"/>
                </a:solidFill>
                <a:latin typeface="Times New Roman" pitchFamily="18" charset="0"/>
                <a:cs typeface="Times New Roman" pitchFamily="18" charset="0"/>
              </a:rPr>
              <a:t>Babakhail</a:t>
            </a:r>
            <a:r>
              <a:rPr lang="en-GB" sz="1200" dirty="0" smtClean="0">
                <a:solidFill>
                  <a:srgbClr val="002060"/>
                </a:solidFill>
                <a:latin typeface="Times New Roman" pitchFamily="18" charset="0"/>
                <a:cs typeface="Times New Roman" pitchFamily="18" charset="0"/>
              </a:rPr>
              <a:t>, PSP</a:t>
            </a:r>
            <a:endParaRPr lang="en-GB" sz="1200" dirty="0">
              <a:solidFill>
                <a:srgbClr val="002060"/>
              </a:solidFill>
              <a:latin typeface="Times New Roman" pitchFamily="18" charset="0"/>
              <a:cs typeface="Times New Roman" pitchFamily="18" charset="0"/>
            </a:endParaRPr>
          </a:p>
        </p:txBody>
      </p:sp>
      <p:sp>
        <p:nvSpPr>
          <p:cNvPr id="27" name="TextBox 26"/>
          <p:cNvSpPr txBox="1"/>
          <p:nvPr/>
        </p:nvSpPr>
        <p:spPr>
          <a:xfrm>
            <a:off x="3948363" y="5776291"/>
            <a:ext cx="2382253" cy="272798"/>
          </a:xfrm>
          <a:prstGeom prst="rect">
            <a:avLst/>
          </a:prstGeom>
          <a:noFill/>
        </p:spPr>
        <p:txBody>
          <a:bodyPr wrap="square" lIns="87279" tIns="43640" rIns="87279" bIns="43640" rtlCol="0">
            <a:spAutoFit/>
          </a:bodyPr>
          <a:lstStyle/>
          <a:p>
            <a:pPr algn="ctr"/>
            <a:r>
              <a:rPr lang="en-GB" sz="1200" dirty="0" err="1">
                <a:solidFill>
                  <a:srgbClr val="002060"/>
                </a:solidFill>
                <a:latin typeface="Times New Roman" pitchFamily="18" charset="0"/>
                <a:cs typeface="Times New Roman" pitchFamily="18" charset="0"/>
              </a:rPr>
              <a:t>Dr.</a:t>
            </a:r>
            <a:r>
              <a:rPr lang="en-GB" sz="1200" dirty="0">
                <a:solidFill>
                  <a:srgbClr val="002060"/>
                </a:solidFill>
                <a:latin typeface="Times New Roman" pitchFamily="18" charset="0"/>
                <a:cs typeface="Times New Roman" pitchFamily="18" charset="0"/>
              </a:rPr>
              <a:t> </a:t>
            </a:r>
            <a:r>
              <a:rPr lang="en-GB" sz="1200" dirty="0" err="1">
                <a:solidFill>
                  <a:srgbClr val="002060"/>
                </a:solidFill>
                <a:latin typeface="Times New Roman" pitchFamily="18" charset="0"/>
                <a:cs typeface="Times New Roman" pitchFamily="18" charset="0"/>
              </a:rPr>
              <a:t>Yasir</a:t>
            </a:r>
            <a:r>
              <a:rPr lang="en-GB" sz="1200" dirty="0">
                <a:solidFill>
                  <a:srgbClr val="002060"/>
                </a:solidFill>
                <a:latin typeface="Times New Roman" pitchFamily="18" charset="0"/>
                <a:cs typeface="Times New Roman" pitchFamily="18" charset="0"/>
              </a:rPr>
              <a:t> Masood </a:t>
            </a:r>
            <a:r>
              <a:rPr lang="en-GB" sz="1200" dirty="0" err="1">
                <a:solidFill>
                  <a:srgbClr val="002060"/>
                </a:solidFill>
                <a:latin typeface="Times New Roman" pitchFamily="18" charset="0"/>
                <a:cs typeface="Times New Roman" pitchFamily="18" charset="0"/>
              </a:rPr>
              <a:t>Afaq</a:t>
            </a:r>
            <a:r>
              <a:rPr lang="en-GB" sz="1200" dirty="0">
                <a:solidFill>
                  <a:srgbClr val="002060"/>
                </a:solidFill>
                <a:latin typeface="Times New Roman" pitchFamily="18" charset="0"/>
                <a:cs typeface="Times New Roman" pitchFamily="18" charset="0"/>
              </a:rPr>
              <a:t> </a:t>
            </a:r>
          </a:p>
        </p:txBody>
      </p:sp>
      <p:sp>
        <p:nvSpPr>
          <p:cNvPr id="28" name="TextBox 27"/>
          <p:cNvSpPr txBox="1"/>
          <p:nvPr/>
        </p:nvSpPr>
        <p:spPr>
          <a:xfrm>
            <a:off x="222844" y="5715171"/>
            <a:ext cx="3048000" cy="272798"/>
          </a:xfrm>
          <a:prstGeom prst="rect">
            <a:avLst/>
          </a:prstGeom>
          <a:noFill/>
        </p:spPr>
        <p:txBody>
          <a:bodyPr wrap="square" lIns="87279" tIns="43640" rIns="87279" bIns="43640" rtlCol="0">
            <a:spAutoFit/>
          </a:bodyPr>
          <a:lstStyle/>
          <a:p>
            <a:pPr algn="ctr"/>
            <a:r>
              <a:rPr lang="en-US" sz="1200" dirty="0" smtClean="0">
                <a:solidFill>
                  <a:srgbClr val="002060"/>
                </a:solidFill>
                <a:latin typeface="Times New Roman" pitchFamily="18" charset="0"/>
                <a:cs typeface="Times New Roman" pitchFamily="18" charset="0"/>
              </a:rPr>
              <a:t>DIG </a:t>
            </a:r>
            <a:r>
              <a:rPr lang="en-US" sz="1200" dirty="0" err="1" smtClean="0">
                <a:solidFill>
                  <a:srgbClr val="002060"/>
                </a:solidFill>
                <a:latin typeface="Times New Roman" pitchFamily="18" charset="0"/>
                <a:cs typeface="Times New Roman" pitchFamily="18" charset="0"/>
              </a:rPr>
              <a:t>Mirvais</a:t>
            </a:r>
            <a:r>
              <a:rPr lang="en-US" sz="1200" dirty="0" smtClean="0">
                <a:solidFill>
                  <a:srgbClr val="002060"/>
                </a:solidFill>
                <a:latin typeface="Times New Roman" pitchFamily="18" charset="0"/>
                <a:cs typeface="Times New Roman" pitchFamily="18" charset="0"/>
              </a:rPr>
              <a:t> </a:t>
            </a:r>
            <a:r>
              <a:rPr lang="en-US" sz="1200" dirty="0" err="1" smtClean="0">
                <a:solidFill>
                  <a:srgbClr val="002060"/>
                </a:solidFill>
                <a:latin typeface="Times New Roman" pitchFamily="18" charset="0"/>
                <a:cs typeface="Times New Roman" pitchFamily="18" charset="0"/>
              </a:rPr>
              <a:t>Niaz</a:t>
            </a:r>
            <a:r>
              <a:rPr lang="en-US" sz="1200" dirty="0" smtClean="0">
                <a:solidFill>
                  <a:srgbClr val="002060"/>
                </a:solidFill>
                <a:latin typeface="Times New Roman" pitchFamily="18" charset="0"/>
                <a:cs typeface="Times New Roman" pitchFamily="18" charset="0"/>
              </a:rPr>
              <a:t>, PSP</a:t>
            </a:r>
            <a:endParaRPr lang="en-GB" sz="1200" dirty="0">
              <a:solidFill>
                <a:srgbClr val="002060"/>
              </a:solidFill>
              <a:latin typeface="Times New Roman" pitchFamily="18" charset="0"/>
              <a:cs typeface="Times New Roman" pitchFamily="18" charset="0"/>
            </a:endParaRPr>
          </a:p>
        </p:txBody>
      </p:sp>
      <p:sp>
        <p:nvSpPr>
          <p:cNvPr id="30" name="TextBox 29"/>
          <p:cNvSpPr txBox="1"/>
          <p:nvPr/>
        </p:nvSpPr>
        <p:spPr>
          <a:xfrm>
            <a:off x="3499454" y="3352800"/>
            <a:ext cx="3179869" cy="272798"/>
          </a:xfrm>
          <a:prstGeom prst="rect">
            <a:avLst/>
          </a:prstGeom>
          <a:noFill/>
        </p:spPr>
        <p:txBody>
          <a:bodyPr wrap="square" lIns="87279" tIns="43640" rIns="87279" bIns="43640" rtlCol="0">
            <a:spAutoFit/>
          </a:bodyPr>
          <a:lstStyle/>
          <a:p>
            <a:pPr algn="ctr"/>
            <a:r>
              <a:rPr lang="en-GB" sz="1200" dirty="0" smtClean="0">
                <a:solidFill>
                  <a:srgbClr val="002060"/>
                </a:solidFill>
                <a:latin typeface="Times New Roman" pitchFamily="18" charset="0"/>
                <a:cs typeface="Times New Roman" pitchFamily="18" charset="0"/>
              </a:rPr>
              <a:t>ASC Shah </a:t>
            </a:r>
            <a:r>
              <a:rPr lang="en-GB" sz="1200" dirty="0" err="1" smtClean="0">
                <a:solidFill>
                  <a:srgbClr val="002060"/>
                </a:solidFill>
                <a:latin typeface="Times New Roman" pitchFamily="18" charset="0"/>
                <a:cs typeface="Times New Roman" pitchFamily="18" charset="0"/>
              </a:rPr>
              <a:t>Khawar</a:t>
            </a:r>
            <a:endParaRPr lang="en-GB" sz="1200" dirty="0">
              <a:solidFill>
                <a:srgbClr val="002060"/>
              </a:solidFill>
              <a:latin typeface="Times New Roman" pitchFamily="18" charset="0"/>
              <a:cs typeface="Times New Roman"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1521" y="1180265"/>
            <a:ext cx="3039809" cy="203976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349" y="3718159"/>
            <a:ext cx="2990495" cy="1995437"/>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1520" y="3694815"/>
            <a:ext cx="3025479" cy="2018781"/>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924" y="1180266"/>
            <a:ext cx="3056920" cy="2039760"/>
          </a:xfrm>
          <a:prstGeom prst="rect">
            <a:avLst/>
          </a:prstGeom>
        </p:spPr>
      </p:pic>
      <p:sp>
        <p:nvSpPr>
          <p:cNvPr id="16" name="Rectangle 15"/>
          <p:cNvSpPr/>
          <p:nvPr/>
        </p:nvSpPr>
        <p:spPr>
          <a:xfrm>
            <a:off x="304800" y="152401"/>
            <a:ext cx="762000" cy="9905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spTree>
    <p:extLst>
      <p:ext uri="{BB962C8B-B14F-4D97-AF65-F5344CB8AC3E}">
        <p14:creationId xmlns:p14="http://schemas.microsoft.com/office/powerpoint/2010/main" val="5949382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76200" y="304800"/>
            <a:ext cx="52254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6200" y="1371600"/>
            <a:ext cx="5181600" cy="9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 y="601980"/>
            <a:ext cx="5280993" cy="461655"/>
          </a:xfrm>
          <a:prstGeom prst="rect">
            <a:avLst/>
          </a:prstGeom>
          <a:solidFill>
            <a:srgbClr val="102540"/>
          </a:solidFill>
        </p:spPr>
        <p:txBody>
          <a:bodyPr wrap="square" lIns="91430" tIns="45715" rIns="91430" bIns="45715" rtlCol="0" anchor="ctr">
            <a:spAutoFit/>
          </a:bodyPr>
          <a:lstStyle/>
          <a:p>
            <a:r>
              <a:rPr lang="en-US" sz="2400" dirty="0" smtClean="0">
                <a:solidFill>
                  <a:schemeClr val="bg1"/>
                </a:solidFill>
                <a:latin typeface="Times New Roman" pitchFamily="18" charset="0"/>
                <a:cs typeface="Times New Roman" pitchFamily="18" charset="0"/>
              </a:rPr>
              <a:t>27</a:t>
            </a:r>
            <a:r>
              <a:rPr lang="en-US" sz="2400" baseline="30000" dirty="0" smtClean="0">
                <a:solidFill>
                  <a:schemeClr val="bg1"/>
                </a:solidFill>
                <a:latin typeface="Times New Roman" pitchFamily="18" charset="0"/>
                <a:cs typeface="Times New Roman" pitchFamily="18" charset="0"/>
              </a:rPr>
              <a:t>th</a:t>
            </a:r>
            <a:r>
              <a:rPr lang="en-US" sz="2400" dirty="0" smtClean="0">
                <a:solidFill>
                  <a:schemeClr val="bg1"/>
                </a:solidFill>
                <a:latin typeface="Times New Roman" pitchFamily="18" charset="0"/>
                <a:cs typeface="Times New Roman" pitchFamily="18" charset="0"/>
              </a:rPr>
              <a:t> ICC / 51</a:t>
            </a:r>
            <a:r>
              <a:rPr lang="en-US" sz="2400" baseline="30000" dirty="0" smtClean="0">
                <a:solidFill>
                  <a:schemeClr val="bg1"/>
                </a:solidFill>
                <a:latin typeface="Times New Roman" pitchFamily="18" charset="0"/>
                <a:cs typeface="Times New Roman" pitchFamily="18" charset="0"/>
              </a:rPr>
              <a:t>st</a:t>
            </a:r>
            <a:r>
              <a:rPr lang="en-US" sz="2400" dirty="0" smtClean="0">
                <a:solidFill>
                  <a:schemeClr val="bg1"/>
                </a:solidFill>
                <a:latin typeface="Times New Roman" pitchFamily="18" charset="0"/>
                <a:cs typeface="Times New Roman" pitchFamily="18" charset="0"/>
              </a:rPr>
              <a:t> STP </a:t>
            </a:r>
            <a:endParaRPr lang="en-US" sz="2400" dirty="0">
              <a:solidFill>
                <a:schemeClr val="bg1"/>
              </a:solidFill>
              <a:latin typeface="Times New Roman" pitchFamily="18" charset="0"/>
              <a:cs typeface="Times New Roman" pitchFamily="18" charset="0"/>
            </a:endParaRPr>
          </a:p>
        </p:txBody>
      </p:sp>
      <p:sp>
        <p:nvSpPr>
          <p:cNvPr id="11" name="Rectangle 10"/>
          <p:cNvSpPr/>
          <p:nvPr/>
        </p:nvSpPr>
        <p:spPr>
          <a:xfrm>
            <a:off x="108285" y="8839200"/>
            <a:ext cx="6673516"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smtClean="0">
                <a:latin typeface="Times New Roman" pitchFamily="18" charset="0"/>
                <a:cs typeface="Times New Roman" pitchFamily="18" charset="0"/>
              </a:rPr>
              <a:t>8</a:t>
            </a:r>
            <a:endParaRPr lang="en-US" sz="900" dirty="0">
              <a:latin typeface="Times New Roman" pitchFamily="18" charset="0"/>
              <a:cs typeface="Times New Roman" pitchFamily="18" charset="0"/>
            </a:endParaRPr>
          </a:p>
        </p:txBody>
      </p:sp>
      <p:sp>
        <p:nvSpPr>
          <p:cNvPr id="4" name="TextBox 3"/>
          <p:cNvSpPr txBox="1"/>
          <p:nvPr/>
        </p:nvSpPr>
        <p:spPr>
          <a:xfrm>
            <a:off x="3458642" y="5990991"/>
            <a:ext cx="2895600" cy="272798"/>
          </a:xfrm>
          <a:prstGeom prst="rect">
            <a:avLst/>
          </a:prstGeom>
          <a:noFill/>
          <a:ln>
            <a:noFill/>
          </a:ln>
        </p:spPr>
        <p:txBody>
          <a:bodyPr wrap="square" lIns="87279" tIns="43640" rIns="87279" bIns="43640" rtlCol="0" anchor="ctr">
            <a:spAutoFit/>
          </a:bodyPr>
          <a:lstStyle/>
          <a:p>
            <a:pPr algn="ctr"/>
            <a:r>
              <a:rPr lang="en-GB" sz="1200" dirty="0" smtClean="0">
                <a:solidFill>
                  <a:srgbClr val="002060"/>
                </a:solidFill>
                <a:latin typeface="Times New Roman" pitchFamily="18" charset="0"/>
                <a:cs typeface="Times New Roman" pitchFamily="18" charset="0"/>
              </a:rPr>
              <a:t>Addl. IGP Muhammad Tahir </a:t>
            </a:r>
            <a:r>
              <a:rPr lang="en-GB" sz="1200" dirty="0" err="1" smtClean="0">
                <a:solidFill>
                  <a:srgbClr val="002060"/>
                </a:solidFill>
                <a:latin typeface="Times New Roman" pitchFamily="18" charset="0"/>
                <a:cs typeface="Times New Roman" pitchFamily="18" charset="0"/>
              </a:rPr>
              <a:t>Rai</a:t>
            </a:r>
            <a:r>
              <a:rPr lang="en-GB" sz="1200" dirty="0" smtClean="0">
                <a:solidFill>
                  <a:srgbClr val="002060"/>
                </a:solidFill>
                <a:latin typeface="Times New Roman" pitchFamily="18" charset="0"/>
                <a:cs typeface="Times New Roman" pitchFamily="18" charset="0"/>
              </a:rPr>
              <a:t>, PSP</a:t>
            </a:r>
            <a:endParaRPr lang="en-GB" sz="1200" dirty="0">
              <a:solidFill>
                <a:srgbClr val="002060"/>
              </a:solidFill>
              <a:latin typeface="Times New Roman" pitchFamily="18" charset="0"/>
              <a:cs typeface="Times New Roman" pitchFamily="18" charset="0"/>
            </a:endParaRPr>
          </a:p>
        </p:txBody>
      </p:sp>
      <p:sp>
        <p:nvSpPr>
          <p:cNvPr id="18" name="TextBox 17"/>
          <p:cNvSpPr txBox="1"/>
          <p:nvPr/>
        </p:nvSpPr>
        <p:spPr>
          <a:xfrm>
            <a:off x="76200" y="1524000"/>
            <a:ext cx="2743200" cy="7017306"/>
          </a:xfrm>
          <a:prstGeom prst="rect">
            <a:avLst/>
          </a:prstGeom>
          <a:noFill/>
          <a:ln>
            <a:solidFill>
              <a:schemeClr val="bg1"/>
            </a:solidFill>
          </a:ln>
        </p:spPr>
        <p:txBody>
          <a:bodyPr wrap="square" rtlCol="0">
            <a:spAutoFit/>
          </a:bodyPr>
          <a:lstStyle/>
          <a:p>
            <a:pPr algn="just">
              <a:lnSpc>
                <a:spcPct val="150000"/>
              </a:lnSpc>
            </a:pPr>
            <a:r>
              <a:rPr lang="en-US" sz="1200" dirty="0">
                <a:solidFill>
                  <a:srgbClr val="002060"/>
                </a:solidFill>
                <a:latin typeface="Times New Roman" pitchFamily="18" charset="0"/>
                <a:cs typeface="Times New Roman" pitchFamily="18" charset="0"/>
              </a:rPr>
              <a:t>The </a:t>
            </a:r>
            <a:r>
              <a:rPr lang="en-US" sz="1200" dirty="0" smtClean="0">
                <a:solidFill>
                  <a:srgbClr val="002060"/>
                </a:solidFill>
                <a:latin typeface="Times New Roman" pitchFamily="18" charset="0"/>
                <a:cs typeface="Times New Roman" pitchFamily="18" charset="0"/>
              </a:rPr>
              <a:t>27</a:t>
            </a:r>
            <a:r>
              <a:rPr lang="en-US" sz="1200" baseline="30000" dirty="0" smtClean="0">
                <a:solidFill>
                  <a:srgbClr val="002060"/>
                </a:solidFill>
                <a:latin typeface="Times New Roman" pitchFamily="18" charset="0"/>
                <a:cs typeface="Times New Roman" pitchFamily="18" charset="0"/>
              </a:rPr>
              <a:t>th</a:t>
            </a:r>
            <a:r>
              <a:rPr lang="en-US" sz="1200" dirty="0" smtClean="0">
                <a:solidFill>
                  <a:srgbClr val="002060"/>
                </a:solidFill>
                <a:latin typeface="Times New Roman" pitchFamily="18" charset="0"/>
                <a:cs typeface="Times New Roman" pitchFamily="18" charset="0"/>
              </a:rPr>
              <a:t> Initial </a:t>
            </a:r>
            <a:r>
              <a:rPr lang="en-US" sz="1200" dirty="0">
                <a:solidFill>
                  <a:srgbClr val="002060"/>
                </a:solidFill>
                <a:latin typeface="Times New Roman" pitchFamily="18" charset="0"/>
                <a:cs typeface="Times New Roman" pitchFamily="18" charset="0"/>
              </a:rPr>
              <a:t>Command Course (ICC) / </a:t>
            </a:r>
            <a:r>
              <a:rPr lang="en-US" sz="1200" dirty="0" smtClean="0">
                <a:solidFill>
                  <a:srgbClr val="002060"/>
                </a:solidFill>
                <a:latin typeface="Times New Roman" pitchFamily="18" charset="0"/>
                <a:cs typeface="Times New Roman" pitchFamily="18" charset="0"/>
              </a:rPr>
              <a:t>51</a:t>
            </a:r>
            <a:r>
              <a:rPr lang="en-US" sz="1200" baseline="30000" dirty="0" smtClean="0">
                <a:solidFill>
                  <a:srgbClr val="002060"/>
                </a:solidFill>
                <a:latin typeface="Times New Roman" pitchFamily="18" charset="0"/>
                <a:cs typeface="Times New Roman" pitchFamily="18" charset="0"/>
              </a:rPr>
              <a:t>st</a:t>
            </a:r>
            <a:r>
              <a:rPr lang="en-US" sz="1200" dirty="0" smtClean="0">
                <a:solidFill>
                  <a:srgbClr val="002060"/>
                </a:solidFill>
                <a:latin typeface="Times New Roman" pitchFamily="18" charset="0"/>
                <a:cs typeface="Times New Roman" pitchFamily="18" charset="0"/>
              </a:rPr>
              <a:t> Specialized </a:t>
            </a:r>
            <a:r>
              <a:rPr lang="en-US" sz="1200" dirty="0">
                <a:solidFill>
                  <a:srgbClr val="002060"/>
                </a:solidFill>
                <a:latin typeface="Times New Roman" pitchFamily="18" charset="0"/>
                <a:cs typeface="Times New Roman" pitchFamily="18" charset="0"/>
              </a:rPr>
              <a:t>Training Programme (STP) for Assistant Superintendents of Police commenced on </a:t>
            </a:r>
            <a:r>
              <a:rPr lang="en-US" sz="1200" dirty="0" smtClean="0">
                <a:solidFill>
                  <a:srgbClr val="002060"/>
                </a:solidFill>
                <a:latin typeface="Times New Roman" pitchFamily="18" charset="0"/>
                <a:cs typeface="Times New Roman" pitchFamily="18" charset="0"/>
              </a:rPr>
              <a:t>14</a:t>
            </a:r>
            <a:r>
              <a:rPr lang="en-US" sz="1200" baseline="30000" dirty="0" smtClean="0">
                <a:solidFill>
                  <a:srgbClr val="002060"/>
                </a:solidFill>
                <a:latin typeface="Times New Roman" pitchFamily="18" charset="0"/>
                <a:cs typeface="Times New Roman" pitchFamily="18" charset="0"/>
              </a:rPr>
              <a:t>th</a:t>
            </a:r>
            <a:r>
              <a:rPr lang="en-US" sz="1200" dirty="0" smtClean="0">
                <a:solidFill>
                  <a:srgbClr val="002060"/>
                </a:solidFill>
                <a:latin typeface="Times New Roman" pitchFamily="18" charset="0"/>
                <a:cs typeface="Times New Roman" pitchFamily="18" charset="0"/>
              </a:rPr>
              <a:t> April</a:t>
            </a:r>
            <a:r>
              <a:rPr lang="en-US" sz="1200" dirty="0">
                <a:solidFill>
                  <a:srgbClr val="002060"/>
                </a:solidFill>
                <a:latin typeface="Times New Roman" pitchFamily="18" charset="0"/>
                <a:cs typeface="Times New Roman" pitchFamily="18" charset="0"/>
              </a:rPr>
              <a:t>, 2024. The batch comprises 18 officers, including 8 female officers. The Initial Command Course, spanning </a:t>
            </a:r>
            <a:r>
              <a:rPr lang="en-US" sz="1200" dirty="0" smtClean="0">
                <a:solidFill>
                  <a:srgbClr val="002060"/>
                </a:solidFill>
                <a:latin typeface="Times New Roman" pitchFamily="18" charset="0"/>
                <a:cs typeface="Times New Roman" pitchFamily="18" charset="0"/>
              </a:rPr>
              <a:t>19 </a:t>
            </a:r>
            <a:r>
              <a:rPr lang="en-US" sz="1200" dirty="0">
                <a:solidFill>
                  <a:srgbClr val="002060"/>
                </a:solidFill>
                <a:latin typeface="Times New Roman" pitchFamily="18" charset="0"/>
                <a:cs typeface="Times New Roman" pitchFamily="18" charset="0"/>
              </a:rPr>
              <a:t>months, is designed for Assistant Superintendents of Police (</a:t>
            </a:r>
            <a:r>
              <a:rPr lang="en-US" sz="1200" dirty="0" err="1" smtClean="0">
                <a:solidFill>
                  <a:srgbClr val="002060"/>
                </a:solidFill>
                <a:latin typeface="Times New Roman" pitchFamily="18" charset="0"/>
                <a:cs typeface="Times New Roman" pitchFamily="18" charset="0"/>
              </a:rPr>
              <a:t>ASsP</a:t>
            </a:r>
            <a:r>
              <a:rPr lang="en-US" sz="1200" dirty="0" smtClean="0">
                <a:solidFill>
                  <a:srgbClr val="002060"/>
                </a:solidFill>
                <a:latin typeface="Times New Roman" pitchFamily="18" charset="0"/>
                <a:cs typeface="Times New Roman" pitchFamily="18" charset="0"/>
              </a:rPr>
              <a:t>) </a:t>
            </a:r>
            <a:r>
              <a:rPr lang="en-US" sz="1200" dirty="0">
                <a:solidFill>
                  <a:srgbClr val="002060"/>
                </a:solidFill>
                <a:latin typeface="Times New Roman" pitchFamily="18" charset="0"/>
                <a:cs typeface="Times New Roman" pitchFamily="18" charset="0"/>
              </a:rPr>
              <a:t>under </a:t>
            </a:r>
            <a:r>
              <a:rPr lang="en-US" sz="1200" dirty="0" smtClean="0">
                <a:solidFill>
                  <a:srgbClr val="002060"/>
                </a:solidFill>
                <a:latin typeface="Times New Roman" pitchFamily="18" charset="0"/>
                <a:cs typeface="Times New Roman" pitchFamily="18" charset="0"/>
              </a:rPr>
              <a:t>training.</a:t>
            </a:r>
            <a:endParaRPr lang="en-US" sz="1200" dirty="0">
              <a:solidFill>
                <a:srgbClr val="002060"/>
              </a:solidFill>
              <a:latin typeface="Times New Roman" pitchFamily="18" charset="0"/>
              <a:cs typeface="Times New Roman" pitchFamily="18" charset="0"/>
            </a:endParaRPr>
          </a:p>
          <a:p>
            <a:pPr algn="just">
              <a:lnSpc>
                <a:spcPct val="150000"/>
              </a:lnSpc>
            </a:pPr>
            <a:r>
              <a:rPr lang="en-US" sz="1200" dirty="0">
                <a:solidFill>
                  <a:srgbClr val="002060"/>
                </a:solidFill>
                <a:latin typeface="Times New Roman" pitchFamily="18" charset="0"/>
                <a:cs typeface="Times New Roman" pitchFamily="18" charset="0"/>
              </a:rPr>
              <a:t>The group includes 10 officers from Punjab, 4 from Sindh, 2 from Khyber Pakhtunkhwa, and one each from Balochistan and Azad Jammu &amp; Kashmir.</a:t>
            </a:r>
          </a:p>
          <a:p>
            <a:pPr algn="just">
              <a:lnSpc>
                <a:spcPct val="150000"/>
              </a:lnSpc>
            </a:pPr>
            <a:r>
              <a:rPr lang="en-US" sz="1200" dirty="0">
                <a:solidFill>
                  <a:srgbClr val="002060"/>
                </a:solidFill>
                <a:latin typeface="Times New Roman" pitchFamily="18" charset="0"/>
                <a:cs typeface="Times New Roman" pitchFamily="18" charset="0"/>
              </a:rPr>
              <a:t>The training is divided into phases:</a:t>
            </a:r>
          </a:p>
          <a:p>
            <a:pPr algn="just">
              <a:lnSpc>
                <a:spcPct val="150000"/>
              </a:lnSpc>
            </a:pPr>
            <a:r>
              <a:rPr lang="en-US" sz="1200" dirty="0">
                <a:solidFill>
                  <a:srgbClr val="002060"/>
                </a:solidFill>
                <a:latin typeface="Times New Roman" pitchFamily="18" charset="0"/>
                <a:cs typeface="Times New Roman" pitchFamily="18" charset="0"/>
              </a:rPr>
              <a:t>Foundation Phase: Spanning 4 weeks, this phase includes a 2-week initial district attachment.</a:t>
            </a:r>
          </a:p>
          <a:p>
            <a:pPr algn="just">
              <a:lnSpc>
                <a:spcPct val="150000"/>
              </a:lnSpc>
            </a:pPr>
            <a:r>
              <a:rPr lang="en-US" sz="1200" dirty="0">
                <a:solidFill>
                  <a:srgbClr val="002060"/>
                </a:solidFill>
                <a:latin typeface="Times New Roman" pitchFamily="18" charset="0"/>
                <a:cs typeface="Times New Roman" pitchFamily="18" charset="0"/>
              </a:rPr>
              <a:t>Development Phase: Spread over 37 weeks, it covers academic training, physical activities, and the </a:t>
            </a:r>
            <a:r>
              <a:rPr lang="en-US" sz="1200" dirty="0" smtClean="0">
                <a:solidFill>
                  <a:srgbClr val="002060"/>
                </a:solidFill>
                <a:latin typeface="Times New Roman" pitchFamily="18" charset="0"/>
                <a:cs typeface="Times New Roman" pitchFamily="18" charset="0"/>
              </a:rPr>
              <a:t>FPO </a:t>
            </a:r>
            <a:r>
              <a:rPr lang="en-US" sz="1200" dirty="0">
                <a:solidFill>
                  <a:srgbClr val="002060"/>
                </a:solidFill>
                <a:latin typeface="Times New Roman" pitchFamily="18" charset="0"/>
                <a:cs typeface="Times New Roman" pitchFamily="18" charset="0"/>
              </a:rPr>
              <a:t>Exam.</a:t>
            </a:r>
          </a:p>
          <a:p>
            <a:pPr algn="just">
              <a:lnSpc>
                <a:spcPct val="150000"/>
              </a:lnSpc>
            </a:pPr>
            <a:r>
              <a:rPr lang="en-US" sz="1200" dirty="0">
                <a:solidFill>
                  <a:srgbClr val="002060"/>
                </a:solidFill>
                <a:latin typeface="Times New Roman" pitchFamily="18" charset="0"/>
                <a:cs typeface="Times New Roman" pitchFamily="18" charset="0"/>
              </a:rPr>
              <a:t>Field Attachment Phase: Currently, the batch is undergoing a 21-week long district attachment in various parts of the country</a:t>
            </a:r>
            <a:r>
              <a:rPr lang="en-US" sz="1200" dirty="0" smtClean="0">
                <a:solidFill>
                  <a:srgbClr val="002060"/>
                </a:solidFill>
                <a:latin typeface="Times New Roman" pitchFamily="18" charset="0"/>
                <a:cs typeface="Times New Roman" pitchFamily="18" charset="0"/>
              </a:rPr>
              <a:t>.</a:t>
            </a:r>
            <a:endParaRPr lang="en-US" sz="1200" dirty="0">
              <a:solidFill>
                <a:srgbClr val="002060"/>
              </a:solidFill>
              <a:latin typeface="Times New Roman" pitchFamily="18" charset="0"/>
              <a:cs typeface="Times New Roman" pitchFamily="18"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1669" y="3943816"/>
            <a:ext cx="3113976" cy="207598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9826" y="6291454"/>
            <a:ext cx="3135819" cy="2090546"/>
          </a:xfrm>
          <a:prstGeom prst="rect">
            <a:avLst/>
          </a:prstGeom>
        </p:spPr>
      </p:pic>
      <p:sp>
        <p:nvSpPr>
          <p:cNvPr id="13" name="TextBox 12"/>
          <p:cNvSpPr txBox="1"/>
          <p:nvPr/>
        </p:nvSpPr>
        <p:spPr>
          <a:xfrm>
            <a:off x="3149962" y="8418907"/>
            <a:ext cx="3448120" cy="272798"/>
          </a:xfrm>
          <a:prstGeom prst="rect">
            <a:avLst/>
          </a:prstGeom>
          <a:noFill/>
          <a:ln>
            <a:noFill/>
          </a:ln>
        </p:spPr>
        <p:txBody>
          <a:bodyPr wrap="square" lIns="87279" tIns="43640" rIns="87279" bIns="43640" rtlCol="0" anchor="ctr">
            <a:spAutoFit/>
          </a:bodyPr>
          <a:lstStyle/>
          <a:p>
            <a:pPr algn="ctr"/>
            <a:r>
              <a:rPr lang="en-GB" sz="1200" dirty="0" err="1" smtClean="0">
                <a:solidFill>
                  <a:srgbClr val="002060"/>
                </a:solidFill>
                <a:latin typeface="Times New Roman" pitchFamily="18" charset="0"/>
                <a:cs typeface="Times New Roman" pitchFamily="18" charset="0"/>
              </a:rPr>
              <a:t>Dr.</a:t>
            </a:r>
            <a:r>
              <a:rPr lang="en-GB" sz="1200" dirty="0" smtClean="0">
                <a:solidFill>
                  <a:srgbClr val="002060"/>
                </a:solidFill>
                <a:latin typeface="Times New Roman" pitchFamily="18" charset="0"/>
                <a:cs typeface="Times New Roman" pitchFamily="18" charset="0"/>
              </a:rPr>
              <a:t>  </a:t>
            </a:r>
            <a:r>
              <a:rPr lang="en-GB" sz="1200" dirty="0" err="1" smtClean="0">
                <a:solidFill>
                  <a:srgbClr val="002060"/>
                </a:solidFill>
                <a:latin typeface="Times New Roman" pitchFamily="18" charset="0"/>
                <a:cs typeface="Times New Roman" pitchFamily="18" charset="0"/>
              </a:rPr>
              <a:t>Haroon</a:t>
            </a:r>
            <a:r>
              <a:rPr lang="en-GB" sz="1200" dirty="0" smtClean="0">
                <a:solidFill>
                  <a:srgbClr val="002060"/>
                </a:solidFill>
                <a:latin typeface="Times New Roman" pitchFamily="18" charset="0"/>
                <a:cs typeface="Times New Roman" pitchFamily="18" charset="0"/>
              </a:rPr>
              <a:t> Ahmed </a:t>
            </a:r>
            <a:endParaRPr lang="en-GB" sz="1200" dirty="0">
              <a:solidFill>
                <a:srgbClr val="002060"/>
              </a:solidFill>
              <a:latin typeface="Times New Roman" pitchFamily="18" charset="0"/>
              <a:cs typeface="Times New Roman" pitchFamily="18" charset="0"/>
            </a:endParaRPr>
          </a:p>
        </p:txBody>
      </p:sp>
      <p:sp>
        <p:nvSpPr>
          <p:cNvPr id="14" name="TextBox 13"/>
          <p:cNvSpPr txBox="1"/>
          <p:nvPr/>
        </p:nvSpPr>
        <p:spPr>
          <a:xfrm>
            <a:off x="3402915" y="3628791"/>
            <a:ext cx="2844076" cy="272798"/>
          </a:xfrm>
          <a:prstGeom prst="rect">
            <a:avLst/>
          </a:prstGeom>
          <a:noFill/>
          <a:ln>
            <a:noFill/>
          </a:ln>
        </p:spPr>
        <p:txBody>
          <a:bodyPr wrap="square" lIns="87279" tIns="43640" rIns="87279" bIns="43640" rtlCol="0" anchor="ctr">
            <a:spAutoFit/>
          </a:bodyPr>
          <a:lstStyle/>
          <a:p>
            <a:pPr algn="ctr"/>
            <a:r>
              <a:rPr lang="en-GB" sz="1200" dirty="0" smtClean="0">
                <a:solidFill>
                  <a:srgbClr val="FF0000"/>
                </a:solidFill>
                <a:latin typeface="Times New Roman" pitchFamily="18" charset="0"/>
                <a:cs typeface="Times New Roman" pitchFamily="18" charset="0"/>
              </a:rPr>
              <a:t>Group Photo of </a:t>
            </a:r>
            <a:r>
              <a:rPr lang="en-GB" sz="1200" dirty="0" err="1" smtClean="0">
                <a:solidFill>
                  <a:srgbClr val="FF0000"/>
                </a:solidFill>
                <a:latin typeface="Times New Roman" pitchFamily="18" charset="0"/>
                <a:cs typeface="Times New Roman" pitchFamily="18" charset="0"/>
              </a:rPr>
              <a:t>ASsP</a:t>
            </a:r>
            <a:r>
              <a:rPr lang="en-GB" sz="1200" dirty="0" smtClean="0">
                <a:solidFill>
                  <a:srgbClr val="FF0000"/>
                </a:solidFill>
                <a:latin typeface="Times New Roman" pitchFamily="18" charset="0"/>
                <a:cs typeface="Times New Roman" pitchFamily="18" charset="0"/>
              </a:rPr>
              <a:t> (UT)</a:t>
            </a:r>
            <a:endParaRPr lang="en-GB" sz="1200" dirty="0">
              <a:solidFill>
                <a:srgbClr val="FF0000"/>
              </a:solidFill>
              <a:latin typeface="Times New Roman" pitchFamily="18" charset="0"/>
              <a:cs typeface="Times New Roman" pitchFamily="18" charset="0"/>
            </a:endParaRPr>
          </a:p>
        </p:txBody>
      </p:sp>
      <p:sp>
        <p:nvSpPr>
          <p:cNvPr id="16" name="Rectangle 15"/>
          <p:cNvSpPr/>
          <p:nvPr/>
        </p:nvSpPr>
        <p:spPr>
          <a:xfrm>
            <a:off x="5791200" y="304800"/>
            <a:ext cx="725590" cy="1094074"/>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spTree>
    <p:extLst>
      <p:ext uri="{BB962C8B-B14F-4D97-AF65-F5344CB8AC3E}">
        <p14:creationId xmlns:p14="http://schemas.microsoft.com/office/powerpoint/2010/main" val="11006351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403901" y="228600"/>
            <a:ext cx="53778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371600" y="1371600"/>
            <a:ext cx="5357192" cy="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71600" y="565462"/>
            <a:ext cx="5410200" cy="461655"/>
          </a:xfrm>
          <a:prstGeom prst="rect">
            <a:avLst/>
          </a:prstGeom>
          <a:solidFill>
            <a:srgbClr val="102540"/>
          </a:solidFill>
        </p:spPr>
        <p:txBody>
          <a:bodyPr wrap="square" lIns="91430" tIns="45715" rIns="91430" bIns="45715" rtlCol="0" anchor="ctr">
            <a:spAutoFit/>
          </a:bodyPr>
          <a:lstStyle/>
          <a:p>
            <a:r>
              <a:rPr lang="en-US" sz="2400" dirty="0" smtClean="0">
                <a:solidFill>
                  <a:schemeClr val="bg1"/>
                </a:solidFill>
                <a:latin typeface="Times New Roman" pitchFamily="18" charset="0"/>
                <a:cs typeface="Times New Roman" pitchFamily="18" charset="0"/>
              </a:rPr>
              <a:t>27</a:t>
            </a:r>
            <a:r>
              <a:rPr lang="en-US" sz="2400" baseline="30000" dirty="0" smtClean="0">
                <a:solidFill>
                  <a:schemeClr val="bg1"/>
                </a:solidFill>
                <a:latin typeface="Times New Roman" pitchFamily="18" charset="0"/>
                <a:cs typeface="Times New Roman" pitchFamily="18" charset="0"/>
              </a:rPr>
              <a:t>th</a:t>
            </a:r>
            <a:r>
              <a:rPr lang="en-US" sz="2400" dirty="0" smtClean="0">
                <a:solidFill>
                  <a:schemeClr val="bg1"/>
                </a:solidFill>
                <a:latin typeface="Times New Roman" pitchFamily="18" charset="0"/>
                <a:cs typeface="Times New Roman" pitchFamily="18" charset="0"/>
              </a:rPr>
              <a:t> ICC </a:t>
            </a:r>
            <a:r>
              <a:rPr lang="en-US" sz="2400" dirty="0">
                <a:solidFill>
                  <a:schemeClr val="bg1"/>
                </a:solidFill>
                <a:latin typeface="Times New Roman" pitchFamily="18" charset="0"/>
                <a:cs typeface="Times New Roman" pitchFamily="18" charset="0"/>
              </a:rPr>
              <a:t>Physical Activities </a:t>
            </a:r>
          </a:p>
        </p:txBody>
      </p:sp>
      <p:sp>
        <p:nvSpPr>
          <p:cNvPr id="11" name="Rectangle 10"/>
          <p:cNvSpPr/>
          <p:nvPr/>
        </p:nvSpPr>
        <p:spPr>
          <a:xfrm>
            <a:off x="108599" y="8839200"/>
            <a:ext cx="6673201" cy="228600"/>
          </a:xfrm>
          <a:prstGeom prst="rect">
            <a:avLst/>
          </a:prstGeom>
          <a:solidFill>
            <a:srgbClr val="10254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pPr algn="r"/>
            <a:r>
              <a:rPr lang="en-US" sz="900" dirty="0">
                <a:latin typeface="Times New Roman" pitchFamily="18" charset="0"/>
                <a:cs typeface="Times New Roman" pitchFamily="18" charset="0"/>
              </a:rPr>
              <a:t>9</a:t>
            </a:r>
          </a:p>
        </p:txBody>
      </p:sp>
      <p:sp>
        <p:nvSpPr>
          <p:cNvPr id="12" name="TextBox 11"/>
          <p:cNvSpPr txBox="1"/>
          <p:nvPr/>
        </p:nvSpPr>
        <p:spPr>
          <a:xfrm>
            <a:off x="3733800" y="3865085"/>
            <a:ext cx="2743200" cy="272798"/>
          </a:xfrm>
          <a:prstGeom prst="rect">
            <a:avLst/>
          </a:prstGeom>
          <a:noFill/>
        </p:spPr>
        <p:txBody>
          <a:bodyPr wrap="square" lIns="87279" tIns="43640" rIns="87279" bIns="43640" rtlCol="0" anchor="ctr">
            <a:spAutoFit/>
          </a:bodyPr>
          <a:lstStyle/>
          <a:p>
            <a:pPr algn="ctr"/>
            <a:r>
              <a:rPr lang="en-GB" sz="1200" dirty="0">
                <a:solidFill>
                  <a:srgbClr val="FF0000"/>
                </a:solidFill>
                <a:latin typeface="Times New Roman" pitchFamily="18" charset="0"/>
                <a:cs typeface="Times New Roman" pitchFamily="18" charset="0"/>
              </a:rPr>
              <a:t>Riding Arena, NPA</a:t>
            </a:r>
          </a:p>
        </p:txBody>
      </p:sp>
      <p:sp>
        <p:nvSpPr>
          <p:cNvPr id="13" name="TextBox 12"/>
          <p:cNvSpPr txBox="1"/>
          <p:nvPr/>
        </p:nvSpPr>
        <p:spPr>
          <a:xfrm>
            <a:off x="685800" y="6225317"/>
            <a:ext cx="2743200" cy="272798"/>
          </a:xfrm>
          <a:prstGeom prst="rect">
            <a:avLst/>
          </a:prstGeom>
          <a:noFill/>
        </p:spPr>
        <p:txBody>
          <a:bodyPr wrap="square" lIns="87279" tIns="43640" rIns="87279" bIns="43640" rtlCol="0" anchor="ctr">
            <a:spAutoFit/>
          </a:bodyPr>
          <a:lstStyle/>
          <a:p>
            <a:pPr algn="ctr"/>
            <a:r>
              <a:rPr lang="en-GB" sz="1200" dirty="0" smtClean="0">
                <a:solidFill>
                  <a:srgbClr val="FF0000"/>
                </a:solidFill>
                <a:latin typeface="Times New Roman" pitchFamily="18" charset="0"/>
                <a:cs typeface="Times New Roman" pitchFamily="18" charset="0"/>
              </a:rPr>
              <a:t>Firing</a:t>
            </a:r>
            <a:endParaRPr lang="en-GB" sz="1200" dirty="0">
              <a:solidFill>
                <a:srgbClr val="FF0000"/>
              </a:solidFill>
              <a:latin typeface="Times New Roman" pitchFamily="18" charset="0"/>
              <a:cs typeface="Times New Roman" pitchFamily="18" charset="0"/>
            </a:endParaRPr>
          </a:p>
        </p:txBody>
      </p:sp>
      <p:sp>
        <p:nvSpPr>
          <p:cNvPr id="17" name="TextBox 16"/>
          <p:cNvSpPr txBox="1"/>
          <p:nvPr/>
        </p:nvSpPr>
        <p:spPr>
          <a:xfrm>
            <a:off x="3657600" y="8513285"/>
            <a:ext cx="2743200" cy="272798"/>
          </a:xfrm>
          <a:prstGeom prst="rect">
            <a:avLst/>
          </a:prstGeom>
          <a:noFill/>
        </p:spPr>
        <p:txBody>
          <a:bodyPr wrap="square" lIns="87279" tIns="43640" rIns="87279" bIns="43640" rtlCol="0" anchor="ctr">
            <a:spAutoFit/>
          </a:bodyPr>
          <a:lstStyle/>
          <a:p>
            <a:pPr algn="ctr"/>
            <a:r>
              <a:rPr lang="en-GB" sz="1200" dirty="0" smtClean="0">
                <a:solidFill>
                  <a:srgbClr val="FF0000"/>
                </a:solidFill>
                <a:latin typeface="Times New Roman" pitchFamily="18" charset="0"/>
                <a:cs typeface="Times New Roman" pitchFamily="18" charset="0"/>
              </a:rPr>
              <a:t>Parade</a:t>
            </a:r>
            <a:endParaRPr lang="en-GB" sz="1200" dirty="0">
              <a:solidFill>
                <a:srgbClr val="FF0000"/>
              </a:solidFill>
              <a:latin typeface="Times New Roman" pitchFamily="18" charset="0"/>
              <a:cs typeface="Times New Roman" pitchFamily="18" charset="0"/>
            </a:endParaRPr>
          </a:p>
        </p:txBody>
      </p:sp>
      <p:sp>
        <p:nvSpPr>
          <p:cNvPr id="19" name="TextBox 18"/>
          <p:cNvSpPr txBox="1"/>
          <p:nvPr/>
        </p:nvSpPr>
        <p:spPr>
          <a:xfrm>
            <a:off x="3733800" y="6225317"/>
            <a:ext cx="2743200" cy="272798"/>
          </a:xfrm>
          <a:prstGeom prst="rect">
            <a:avLst/>
          </a:prstGeom>
          <a:noFill/>
        </p:spPr>
        <p:txBody>
          <a:bodyPr wrap="square" lIns="87279" tIns="43640" rIns="87279" bIns="43640" rtlCol="0" anchor="ctr">
            <a:spAutoFit/>
          </a:bodyPr>
          <a:lstStyle/>
          <a:p>
            <a:pPr algn="ctr"/>
            <a:r>
              <a:rPr lang="en-GB" sz="1200" dirty="0" smtClean="0">
                <a:solidFill>
                  <a:srgbClr val="FF0000"/>
                </a:solidFill>
                <a:latin typeface="Times New Roman" pitchFamily="18" charset="0"/>
                <a:cs typeface="Times New Roman" pitchFamily="18" charset="0"/>
              </a:rPr>
              <a:t>Obstacle</a:t>
            </a:r>
            <a:r>
              <a:rPr lang="en-GB" sz="1200" dirty="0" smtClean="0">
                <a:solidFill>
                  <a:srgbClr val="002060"/>
                </a:solidFill>
                <a:latin typeface="Times New Roman" pitchFamily="18" charset="0"/>
                <a:cs typeface="Times New Roman" pitchFamily="18" charset="0"/>
              </a:rPr>
              <a:t> </a:t>
            </a:r>
            <a:endParaRPr lang="en-GB" sz="1200" dirty="0">
              <a:solidFill>
                <a:srgbClr val="002060"/>
              </a:solidFill>
              <a:latin typeface="Times New Roman" pitchFamily="18" charset="0"/>
              <a:cs typeface="Times New Roman" pitchFamily="18" charset="0"/>
            </a:endParaRPr>
          </a:p>
        </p:txBody>
      </p:sp>
      <p:sp>
        <p:nvSpPr>
          <p:cNvPr id="20" name="TextBox 19"/>
          <p:cNvSpPr txBox="1"/>
          <p:nvPr/>
        </p:nvSpPr>
        <p:spPr>
          <a:xfrm>
            <a:off x="609600" y="8511317"/>
            <a:ext cx="2743200" cy="272798"/>
          </a:xfrm>
          <a:prstGeom prst="rect">
            <a:avLst/>
          </a:prstGeom>
          <a:noFill/>
        </p:spPr>
        <p:txBody>
          <a:bodyPr wrap="square" lIns="87279" tIns="43640" rIns="87279" bIns="43640" rtlCol="0" anchor="ctr">
            <a:spAutoFit/>
          </a:bodyPr>
          <a:lstStyle/>
          <a:p>
            <a:pPr algn="ctr"/>
            <a:r>
              <a:rPr lang="en-US" sz="1200" dirty="0" smtClean="0">
                <a:solidFill>
                  <a:srgbClr val="FF0000"/>
                </a:solidFill>
                <a:latin typeface="Times New Roman" pitchFamily="18" charset="0"/>
                <a:cs typeface="Times New Roman" pitchFamily="18" charset="0"/>
              </a:rPr>
              <a:t>PT</a:t>
            </a:r>
            <a:endParaRPr lang="en-GB" sz="1200" dirty="0">
              <a:solidFill>
                <a:srgbClr val="FF0000"/>
              </a:solidFill>
              <a:latin typeface="Times New Roman" pitchFamily="18" charset="0"/>
              <a:cs typeface="Times New Roman" pitchFamily="18" charset="0"/>
            </a:endParaRPr>
          </a:p>
        </p:txBody>
      </p:sp>
      <p:sp>
        <p:nvSpPr>
          <p:cNvPr id="22" name="TextBox 21"/>
          <p:cNvSpPr txBox="1"/>
          <p:nvPr/>
        </p:nvSpPr>
        <p:spPr>
          <a:xfrm>
            <a:off x="228600" y="1679001"/>
            <a:ext cx="3124200" cy="2304124"/>
          </a:xfrm>
          <a:prstGeom prst="rect">
            <a:avLst/>
          </a:prstGeom>
          <a:noFill/>
        </p:spPr>
        <p:txBody>
          <a:bodyPr wrap="square" lIns="87279" tIns="43640" rIns="87279" bIns="43640" rtlCol="0" anchor="ctr">
            <a:spAutoFit/>
          </a:bodyPr>
          <a:lstStyle/>
          <a:p>
            <a:pPr algn="just">
              <a:lnSpc>
                <a:spcPct val="150000"/>
              </a:lnSpc>
            </a:pPr>
            <a:r>
              <a:rPr lang="en-US" sz="1200" dirty="0">
                <a:solidFill>
                  <a:srgbClr val="002060"/>
                </a:solidFill>
                <a:latin typeface="Times New Roman" pitchFamily="18" charset="0"/>
                <a:cs typeface="Times New Roman" pitchFamily="18" charset="0"/>
              </a:rPr>
              <a:t>Physical fitness is essential for police officers to carry out duties with strength, alertness, and minimal fatigue. It ensures quick recovery after exertion while maintaining sound judgment in demanding situations. The Initial Command Course (ICC) enhances these capabilities through activities like riding, weapon handling, PT, drill, and obstacle navigation.</a:t>
            </a:r>
            <a:endParaRPr lang="en-GB" sz="1200" dirty="0">
              <a:solidFill>
                <a:srgbClr val="002060"/>
              </a:solidFill>
              <a:latin typeface="Times New Roman" pitchFamily="18" charset="0"/>
              <a:cs typeface="Times New Roman" pitchFamily="18" charset="0"/>
            </a:endParaRPr>
          </a:p>
        </p:txBody>
      </p:sp>
      <p:sp>
        <p:nvSpPr>
          <p:cNvPr id="18" name="Rectangle 17"/>
          <p:cNvSpPr/>
          <p:nvPr/>
        </p:nvSpPr>
        <p:spPr>
          <a:xfrm>
            <a:off x="265010" y="228600"/>
            <a:ext cx="801790" cy="11947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87279" tIns="43640" rIns="87279" bIns="43640" rtlCol="0" anchor="ctr"/>
          <a:lstStyle/>
          <a:p>
            <a:pPr algn="ctr"/>
            <a:endParaRPr lang="en-GB" sz="1700"/>
          </a:p>
        </p:txBody>
      </p:sp>
    </p:spTree>
    <p:extLst>
      <p:ext uri="{BB962C8B-B14F-4D97-AF65-F5344CB8AC3E}">
        <p14:creationId xmlns:p14="http://schemas.microsoft.com/office/powerpoint/2010/main" val="25605044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7141</TotalTime>
  <Words>2717</Words>
  <Application>Microsoft Office PowerPoint</Application>
  <PresentationFormat>On-screen Show (4:3)</PresentationFormat>
  <Paragraphs>282</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ADRDU1</dc:creator>
  <cp:lastModifiedBy>Ikram</cp:lastModifiedBy>
  <cp:revision>693</cp:revision>
  <cp:lastPrinted>2025-08-05T08:32:09Z</cp:lastPrinted>
  <dcterms:created xsi:type="dcterms:W3CDTF">2020-06-11T08:30:24Z</dcterms:created>
  <dcterms:modified xsi:type="dcterms:W3CDTF">2025-08-07T08:16:56Z</dcterms:modified>
</cp:coreProperties>
</file>